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21.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91" r:id="rId3"/>
    <p:sldId id="292" r:id="rId4"/>
    <p:sldId id="325" r:id="rId5"/>
    <p:sldId id="326" r:id="rId6"/>
    <p:sldId id="327" r:id="rId7"/>
    <p:sldId id="328" r:id="rId8"/>
    <p:sldId id="294" r:id="rId9"/>
    <p:sldId id="316" r:id="rId10"/>
    <p:sldId id="303" r:id="rId11"/>
    <p:sldId id="304" r:id="rId12"/>
    <p:sldId id="305" r:id="rId13"/>
    <p:sldId id="306" r:id="rId14"/>
    <p:sldId id="318" r:id="rId15"/>
    <p:sldId id="319" r:id="rId16"/>
    <p:sldId id="341" r:id="rId17"/>
    <p:sldId id="343" r:id="rId18"/>
    <p:sldId id="296" r:id="rId19"/>
    <p:sldId id="329" r:id="rId20"/>
    <p:sldId id="300" r:id="rId21"/>
    <p:sldId id="331" r:id="rId22"/>
    <p:sldId id="332" r:id="rId23"/>
    <p:sldId id="334" r:id="rId24"/>
    <p:sldId id="342" r:id="rId25"/>
    <p:sldId id="335" r:id="rId26"/>
    <p:sldId id="321" r:id="rId27"/>
    <p:sldId id="322" r:id="rId28"/>
    <p:sldId id="323" r:id="rId29"/>
    <p:sldId id="324" r:id="rId30"/>
    <p:sldId id="337" r:id="rId31"/>
    <p:sldId id="273" r:id="rId32"/>
    <p:sldId id="297" r:id="rId33"/>
    <p:sldId id="339" r:id="rId34"/>
    <p:sldId id="302" r:id="rId35"/>
    <p:sldId id="340" r:id="rId36"/>
    <p:sldId id="309" r:id="rId37"/>
    <p:sldId id="298" r:id="rId38"/>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2" userDrawn="1">
          <p15:clr>
            <a:srgbClr val="A4A3A4"/>
          </p15:clr>
        </p15:guide>
        <p15:guide id="2" pos="5269" userDrawn="1">
          <p15:clr>
            <a:srgbClr val="A4A3A4"/>
          </p15:clr>
        </p15:guide>
        <p15:guide id="3" pos="7242" userDrawn="1">
          <p15:clr>
            <a:srgbClr val="A4A3A4"/>
          </p15:clr>
        </p15:guide>
        <p15:guide id="4" orient="horz" pos="4269" userDrawn="1">
          <p15:clr>
            <a:srgbClr val="A4A3A4"/>
          </p15:clr>
        </p15:guide>
        <p15:guide id="5" orient="horz" pos="1593" userDrawn="1">
          <p15:clr>
            <a:srgbClr val="A4A3A4"/>
          </p15:clr>
        </p15:guide>
        <p15:guide id="6" orient="horz" pos="3045" userDrawn="1">
          <p15:clr>
            <a:srgbClr val="A4A3A4"/>
          </p15:clr>
        </p15:guide>
        <p15:guide id="7" orient="horz" pos="118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伟崇 张伟崇" initials="张伟崇" lastIdx="1" clrIdx="0"/>
  <p:cmAuthor id="2" name="Microsoft Office User" initials="MOU"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13F"/>
    <a:srgbClr val="39BE0A"/>
    <a:srgbClr val="E29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43"/>
  </p:normalViewPr>
  <p:slideViewPr>
    <p:cSldViewPr snapToGrid="0" showGuides="1">
      <p:cViewPr varScale="1">
        <p:scale>
          <a:sx n="94" d="100"/>
          <a:sy n="94" d="100"/>
        </p:scale>
        <p:origin x="192" y="52"/>
      </p:cViewPr>
      <p:guideLst>
        <p:guide orient="horz" pos="342"/>
        <p:guide pos="5269"/>
        <p:guide pos="7242"/>
        <p:guide orient="horz" pos="4269"/>
        <p:guide orient="horz" pos="1593"/>
        <p:guide orient="horz" pos="3045"/>
        <p:guide orient="horz" pos="1185"/>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gs" Target="tags/tag25.xml"/><Relationship Id="rId43" Type="http://schemas.openxmlformats.org/officeDocument/2006/relationships/commentAuthors" Target="commentAuthors.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notesMaster" Target="notesMasters/notesMaster1.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975B4-936E-4EC1-9E69-6FF7074E994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82A4DC-8CA7-4332-9A7B-7EF00E8F43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3258207" y="922283"/>
            <a:ext cx="5675586" cy="5013435"/>
          </a:xfrm>
          <a:prstGeom prst="rect">
            <a:avLst/>
          </a:prstGeom>
          <a:solidFill>
            <a:schemeClr val="accent1"/>
          </a:solidFill>
          <a:ln w="12700" cap="flat" cmpd="sng" algn="ctr">
            <a:noFill/>
            <a:prstDash val="solid"/>
            <a:miter lim="800000"/>
          </a:ln>
          <a:effectLst>
            <a:outerShdw blurRad="571500" sx="101000" sy="101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dirty="0">
              <a:solidFill>
                <a:prstClr val="white"/>
              </a:solidFill>
              <a:effectLst>
                <a:outerShdw blurRad="444500" sx="102000" sy="102000" algn="ctr" rotWithShape="0">
                  <a:prstClr val="black">
                    <a:alpha val="20000"/>
                  </a:prstClr>
                </a:outerShdw>
              </a:effectLst>
              <a:latin typeface="Source Han Sans Light"/>
              <a:ea typeface="阿里巴巴普惠体 R" panose="00020600040101010101" pitchFamily="18" charset="-122"/>
            </a:endParaRPr>
          </a:p>
        </p:txBody>
      </p:sp>
      <p:sp>
        <p:nvSpPr>
          <p:cNvPr id="8" name="矩形 7"/>
          <p:cNvSpPr/>
          <p:nvPr userDrawn="1"/>
        </p:nvSpPr>
        <p:spPr>
          <a:xfrm>
            <a:off x="0" y="1484313"/>
            <a:ext cx="12192000" cy="3889375"/>
          </a:xfrm>
          <a:prstGeom prst="rect">
            <a:avLst/>
          </a:prstGeom>
          <a:solidFill>
            <a:sysClr val="window" lastClr="FFFFFF"/>
          </a:solidFill>
          <a:ln w="12700" cap="flat" cmpd="sng" algn="ctr">
            <a:noFill/>
            <a:prstDash val="solid"/>
            <a:miter lim="800000"/>
          </a:ln>
          <a:effectLst>
            <a:outerShdw blurRad="508000" sx="101000" sy="101000" algn="ctr" rotWithShape="0">
              <a:prstClr val="black">
                <a:alpha val="20000"/>
              </a:prstClr>
            </a:outerShdw>
          </a:effectLst>
        </p:spPr>
        <p:txBody>
          <a:bodyPr rtlCol="0" anchor="ctr"/>
          <a:lstStyle/>
          <a:p>
            <a:pPr algn="ctr">
              <a:defRPr/>
            </a:pPr>
            <a:endParaRPr lang="zh-CN" altLang="en-US" kern="0" dirty="0">
              <a:solidFill>
                <a:prstClr val="white"/>
              </a:solidFill>
              <a:effectLst>
                <a:outerShdw blurRad="444500" sx="102000" sy="102000" algn="ctr" rotWithShape="0">
                  <a:prstClr val="black">
                    <a:alpha val="20000"/>
                  </a:prstClr>
                </a:outerShdw>
              </a:effectLst>
              <a:latin typeface="Source Han Sans Light"/>
              <a:ea typeface="阿里巴巴普惠体 R" panose="00020600040101010101" pitchFamily="18" charset="-122"/>
            </a:endParaRPr>
          </a:p>
        </p:txBody>
      </p:sp>
      <p:sp>
        <p:nvSpPr>
          <p:cNvPr id="9" name="等腰三角形 8"/>
          <p:cNvSpPr/>
          <p:nvPr userDrawn="1"/>
        </p:nvSpPr>
        <p:spPr>
          <a:xfrm rot="10800000">
            <a:off x="5812221" y="1469713"/>
            <a:ext cx="567558" cy="489274"/>
          </a:xfrm>
          <a:prstGeom prst="triangle">
            <a:avLst/>
          </a:prstGeom>
          <a:solidFill>
            <a:schemeClr val="accent1"/>
          </a:soli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Source Han Sans Light"/>
              <a:ea typeface="阿里巴巴普惠体 R" panose="00020600040101010101" pitchFamily="18" charset="-122"/>
            </a:endParaRPr>
          </a:p>
        </p:txBody>
      </p:sp>
      <p:sp>
        <p:nvSpPr>
          <p:cNvPr id="15" name="标题 14"/>
          <p:cNvSpPr>
            <a:spLocks noGrp="1"/>
          </p:cNvSpPr>
          <p:nvPr>
            <p:ph type="title" hasCustomPrompt="1"/>
          </p:nvPr>
        </p:nvSpPr>
        <p:spPr>
          <a:xfrm>
            <a:off x="838200" y="2731330"/>
            <a:ext cx="10515600" cy="1212255"/>
          </a:xfrm>
          <a:noFill/>
        </p:spPr>
        <p:txBody>
          <a:bodyPr wrap="square" rtlCol="0">
            <a:spAutoFit/>
          </a:bodyPr>
          <a:lstStyle>
            <a:lvl1pPr>
              <a:defRPr lang="zh-CN" altLang="en-US" sz="8000" b="0" kern="0">
                <a:solidFill>
                  <a:schemeClr val="accent1"/>
                </a:solidFill>
                <a:latin typeface="阿里巴巴普惠体 B" panose="00020600040101010101" pitchFamily="18" charset="-122"/>
                <a:ea typeface="阿里巴巴普惠体 B" panose="00020600040101010101" pitchFamily="18" charset="-122"/>
                <a:cs typeface="+mn-cs"/>
              </a:defRPr>
            </a:lvl1pPr>
          </a:lstStyle>
          <a:p>
            <a:pPr marL="0" lvl="0" algn="ctr"/>
            <a:r>
              <a:rPr lang="zh-CN" altLang="en-US" dirty="0"/>
              <a:t>单击此处编辑母版标题</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bg>
      <p:bgPr>
        <a:solidFill>
          <a:schemeClr val="accent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C82C6E1-DB91-4BE5-8924-16FB5D73696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06A323C-0D6C-4F70-BC70-2E49DC00D870}" type="slidenum">
              <a:rPr lang="zh-CN" altLang="en-US" smtClean="0"/>
            </a:fld>
            <a:endParaRPr lang="zh-CN" altLang="en-US"/>
          </a:p>
        </p:txBody>
      </p:sp>
      <p:sp>
        <p:nvSpPr>
          <p:cNvPr id="5" name="矩形 4"/>
          <p:cNvSpPr/>
          <p:nvPr userDrawn="1"/>
        </p:nvSpPr>
        <p:spPr>
          <a:xfrm>
            <a:off x="-26908" y="3751946"/>
            <a:ext cx="12218907" cy="31060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mn-cs"/>
            </a:endParaRPr>
          </a:p>
        </p:txBody>
      </p:sp>
      <p:sp>
        <p:nvSpPr>
          <p:cNvPr id="6" name="菱形 5"/>
          <p:cNvSpPr/>
          <p:nvPr userDrawn="1"/>
        </p:nvSpPr>
        <p:spPr>
          <a:xfrm>
            <a:off x="1688293" y="3218559"/>
            <a:ext cx="1035858" cy="1035858"/>
          </a:xfrm>
          <a:prstGeom prst="diamond">
            <a:avLst/>
          </a:prstGeom>
          <a:solidFill>
            <a:schemeClr val="accent1"/>
          </a:solidFill>
          <a:ln w="285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ea typeface="苹方 中等" panose="020B0400000000000000" pitchFamily="34" charset="-122"/>
                <a:cs typeface="+mn-cs"/>
              </a:rPr>
              <a:t>1</a:t>
            </a:r>
            <a:endParaRPr kumimoji="0" lang="zh-CN" altLang="en-US" sz="3600" b="0" i="0" u="none" strike="noStrike" kern="0" cap="none" spc="0" normalizeH="0" baseline="0" noProof="0" dirty="0">
              <a:ln>
                <a:noFill/>
              </a:ln>
              <a:solidFill>
                <a:prstClr val="white"/>
              </a:solidFill>
              <a:effectLst/>
              <a:uLnTx/>
              <a:uFillTx/>
              <a:ea typeface="苹方 中等" panose="020B0400000000000000" pitchFamily="34" charset="-122"/>
              <a:cs typeface="+mn-cs"/>
            </a:endParaRPr>
          </a:p>
        </p:txBody>
      </p:sp>
      <p:sp>
        <p:nvSpPr>
          <p:cNvPr id="7" name="菱形 6"/>
          <p:cNvSpPr/>
          <p:nvPr userDrawn="1"/>
        </p:nvSpPr>
        <p:spPr>
          <a:xfrm>
            <a:off x="4272982" y="3218559"/>
            <a:ext cx="1035858" cy="1035858"/>
          </a:xfrm>
          <a:prstGeom prst="diamond">
            <a:avLst/>
          </a:prstGeom>
          <a:solidFill>
            <a:schemeClr val="accent1"/>
          </a:solidFill>
          <a:ln w="285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ea typeface="苹方 中等" panose="020B0400000000000000" pitchFamily="34" charset="-122"/>
                <a:cs typeface="+mn-cs"/>
              </a:rPr>
              <a:t>2</a:t>
            </a:r>
            <a:endParaRPr kumimoji="0" lang="zh-CN" altLang="en-US" sz="3600" b="0" i="0" u="none" strike="noStrike" kern="0" cap="none" spc="0" normalizeH="0" baseline="0" noProof="0" dirty="0">
              <a:ln>
                <a:noFill/>
              </a:ln>
              <a:solidFill>
                <a:prstClr val="white"/>
              </a:solidFill>
              <a:effectLst/>
              <a:uLnTx/>
              <a:uFillTx/>
              <a:ea typeface="苹方 中等" panose="020B0400000000000000" pitchFamily="34" charset="-122"/>
              <a:cs typeface="+mn-cs"/>
            </a:endParaRPr>
          </a:p>
        </p:txBody>
      </p:sp>
      <p:sp>
        <p:nvSpPr>
          <p:cNvPr id="8" name="菱形 7"/>
          <p:cNvSpPr/>
          <p:nvPr userDrawn="1"/>
        </p:nvSpPr>
        <p:spPr>
          <a:xfrm>
            <a:off x="6857671" y="3218559"/>
            <a:ext cx="1035858" cy="1035858"/>
          </a:xfrm>
          <a:prstGeom prst="diamond">
            <a:avLst/>
          </a:prstGeom>
          <a:solidFill>
            <a:schemeClr val="accent1"/>
          </a:solidFill>
          <a:ln w="285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ea typeface="苹方 中等" panose="020B0400000000000000" pitchFamily="34" charset="-122"/>
                <a:cs typeface="+mn-cs"/>
              </a:rPr>
              <a:t>3</a:t>
            </a:r>
            <a:endParaRPr kumimoji="0" lang="zh-CN" altLang="en-US" sz="3600" b="0" i="0" u="none" strike="noStrike" kern="0" cap="none" spc="0" normalizeH="0" baseline="0" noProof="0" dirty="0">
              <a:ln>
                <a:noFill/>
              </a:ln>
              <a:solidFill>
                <a:prstClr val="white"/>
              </a:solidFill>
              <a:effectLst/>
              <a:uLnTx/>
              <a:uFillTx/>
              <a:ea typeface="苹方 中等" panose="020B0400000000000000" pitchFamily="34" charset="-122"/>
              <a:cs typeface="+mn-cs"/>
            </a:endParaRPr>
          </a:p>
        </p:txBody>
      </p:sp>
      <p:sp>
        <p:nvSpPr>
          <p:cNvPr id="9" name="菱形 8"/>
          <p:cNvSpPr/>
          <p:nvPr userDrawn="1"/>
        </p:nvSpPr>
        <p:spPr>
          <a:xfrm>
            <a:off x="9442360" y="3225397"/>
            <a:ext cx="1035858" cy="1035858"/>
          </a:xfrm>
          <a:prstGeom prst="diamond">
            <a:avLst/>
          </a:prstGeom>
          <a:solidFill>
            <a:schemeClr val="accent1"/>
          </a:solidFill>
          <a:ln w="285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ea typeface="苹方 中等" panose="020B0400000000000000" pitchFamily="34" charset="-122"/>
                <a:cs typeface="+mn-cs"/>
              </a:rPr>
              <a:t>4</a:t>
            </a:r>
            <a:endParaRPr kumimoji="0" lang="zh-CN" altLang="en-US" sz="3600" b="0" i="0" u="none" strike="noStrike" kern="0" cap="none" spc="0" normalizeH="0" baseline="0" noProof="0" dirty="0">
              <a:ln>
                <a:noFill/>
              </a:ln>
              <a:solidFill>
                <a:prstClr val="white"/>
              </a:solidFill>
              <a:effectLst/>
              <a:uLnTx/>
              <a:uFillTx/>
              <a:ea typeface="苹方 中等" panose="020B0400000000000000" pitchFamily="34" charset="-122"/>
              <a:cs typeface="+mn-cs"/>
            </a:endParaRPr>
          </a:p>
        </p:txBody>
      </p:sp>
      <p:grpSp>
        <p:nvGrpSpPr>
          <p:cNvPr id="12" name="组合 11"/>
          <p:cNvGrpSpPr/>
          <p:nvPr userDrawn="1"/>
        </p:nvGrpSpPr>
        <p:grpSpPr>
          <a:xfrm>
            <a:off x="4904882" y="368501"/>
            <a:ext cx="2365748" cy="2365748"/>
            <a:chOff x="5067110" y="368501"/>
            <a:chExt cx="2365748" cy="2365748"/>
          </a:xfrm>
        </p:grpSpPr>
        <p:sp>
          <p:nvSpPr>
            <p:cNvPr id="13" name="菱形 12"/>
            <p:cNvSpPr/>
            <p:nvPr/>
          </p:nvSpPr>
          <p:spPr>
            <a:xfrm>
              <a:off x="5067110" y="368501"/>
              <a:ext cx="2365748" cy="2365748"/>
            </a:xfrm>
            <a:prstGeom prst="diamond">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mn-cs"/>
              </a:endParaRPr>
            </a:p>
          </p:txBody>
        </p:sp>
        <p:sp useBgFill="1">
          <p:nvSpPr>
            <p:cNvPr id="14" name="文本框 13"/>
            <p:cNvSpPr txBox="1"/>
            <p:nvPr/>
          </p:nvSpPr>
          <p:spPr>
            <a:xfrm>
              <a:off x="5375275" y="1002091"/>
              <a:ext cx="1769014" cy="923330"/>
            </a:xfrm>
            <a:prstGeom prst="rect">
              <a:avLst/>
            </a:prstGeom>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prstClr val="white"/>
                  </a:solidFill>
                  <a:effectLst/>
                  <a:uLnTx/>
                  <a:uFillTx/>
                  <a:latin typeface="苹方 特粗" panose="020B0800000000000000" pitchFamily="34" charset="-122"/>
                  <a:ea typeface="苹方 特粗" panose="020B0800000000000000" pitchFamily="34" charset="-122"/>
                </a:rPr>
                <a:t>目录</a:t>
              </a:r>
              <a:endParaRPr kumimoji="0" lang="zh-CN" altLang="en-US" sz="5400" b="0" i="0" u="none" strike="noStrike" kern="0" cap="none" spc="0" normalizeH="0" baseline="0" noProof="0" dirty="0">
                <a:ln>
                  <a:noFill/>
                </a:ln>
                <a:solidFill>
                  <a:prstClr val="white"/>
                </a:solidFill>
                <a:effectLst/>
                <a:uLnTx/>
                <a:uFillTx/>
                <a:latin typeface="苹方 特粗" panose="020B0800000000000000" pitchFamily="34" charset="-122"/>
                <a:ea typeface="苹方 特粗" panose="020B0800000000000000" pitchFamily="34" charset="-122"/>
              </a:endParaRPr>
            </a:p>
          </p:txBody>
        </p:sp>
        <p:sp useBgFill="1">
          <p:nvSpPr>
            <p:cNvPr id="15" name="文本框 14"/>
            <p:cNvSpPr txBox="1"/>
            <p:nvPr/>
          </p:nvSpPr>
          <p:spPr>
            <a:xfrm>
              <a:off x="5442489" y="1815136"/>
              <a:ext cx="1673221" cy="338554"/>
            </a:xfrm>
            <a:prstGeom prst="rect">
              <a:avLst/>
            </a:prstGeom>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Calibri Light" panose="020F0302020204030204" pitchFamily="34" charset="0"/>
                  <a:ea typeface="等线" panose="02010600030101010101" pitchFamily="2" charset="-122"/>
                </a:rPr>
                <a:t>CONTENTS</a:t>
              </a:r>
              <a:endParaRPr kumimoji="0" lang="zh-CN" altLang="en-US" sz="1600" b="0" i="0" u="none" strike="noStrike" kern="0" cap="none" spc="0" normalizeH="0" baseline="0" noProof="0" dirty="0">
                <a:ln>
                  <a:noFill/>
                </a:ln>
                <a:solidFill>
                  <a:prstClr val="white"/>
                </a:solidFill>
                <a:effectLst/>
                <a:uLnTx/>
                <a:uFillTx/>
                <a:latin typeface="Calibri Light" panose="020F0302020204030204" pitchFamily="34" charset="0"/>
                <a:ea typeface="等线" panose="02010600030101010101" pitchFamily="2" charset="-122"/>
              </a:endParaRPr>
            </a:p>
          </p:txBody>
        </p:sp>
      </p:grpSp>
      <p:sp>
        <p:nvSpPr>
          <p:cNvPr id="23" name="文本占位符 22"/>
          <p:cNvSpPr>
            <a:spLocks noGrp="1"/>
          </p:cNvSpPr>
          <p:nvPr>
            <p:ph type="body" sz="quarter" idx="13" hasCustomPrompt="1"/>
          </p:nvPr>
        </p:nvSpPr>
        <p:spPr>
          <a:xfrm>
            <a:off x="1061022" y="4585187"/>
            <a:ext cx="2290400" cy="480131"/>
          </a:xfrm>
          <a:noFill/>
        </p:spPr>
        <p:txBody>
          <a:bodyPr wrap="square" rtlCol="0">
            <a:spAutoFit/>
          </a:bodyPr>
          <a:lstStyle>
            <a:lvl1pPr marL="0" indent="0" algn="ctr">
              <a:buNone/>
              <a:defRPr lang="zh-CN" altLang="en-US" b="0" spc="100" baseline="0" dirty="0" smtClean="0">
                <a:solidFill>
                  <a:schemeClr val="accent1"/>
                </a:solidFill>
                <a:latin typeface="+mj-ea"/>
                <a:ea typeface="+mj-ea"/>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a:r>
              <a:rPr lang="zh-CN" altLang="en-US" dirty="0"/>
              <a:t>编辑文本</a:t>
            </a:r>
            <a:endParaRPr lang="zh-CN" altLang="en-US" dirty="0"/>
          </a:p>
        </p:txBody>
      </p:sp>
      <p:sp>
        <p:nvSpPr>
          <p:cNvPr id="24" name="文本占位符 22"/>
          <p:cNvSpPr>
            <a:spLocks noGrp="1"/>
          </p:cNvSpPr>
          <p:nvPr>
            <p:ph type="body" sz="quarter" idx="14" hasCustomPrompt="1"/>
          </p:nvPr>
        </p:nvSpPr>
        <p:spPr>
          <a:xfrm>
            <a:off x="3645711" y="4585187"/>
            <a:ext cx="2290400" cy="480131"/>
          </a:xfrm>
          <a:noFill/>
        </p:spPr>
        <p:txBody>
          <a:bodyPr wrap="square" rtlCol="0">
            <a:spAutoFit/>
          </a:bodyPr>
          <a:lstStyle>
            <a:lvl1pPr marL="0" indent="0" algn="ctr">
              <a:buNone/>
              <a:defRPr lang="zh-CN" altLang="en-US" b="0" spc="100" baseline="0" dirty="0" smtClean="0">
                <a:solidFill>
                  <a:schemeClr val="accent1"/>
                </a:solidFill>
                <a:latin typeface="+mj-ea"/>
                <a:ea typeface="+mj-ea"/>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a:r>
              <a:rPr lang="zh-CN" altLang="en-US" dirty="0"/>
              <a:t>编辑文本</a:t>
            </a:r>
            <a:endParaRPr lang="zh-CN" altLang="en-US" dirty="0"/>
          </a:p>
        </p:txBody>
      </p:sp>
      <p:sp>
        <p:nvSpPr>
          <p:cNvPr id="25" name="文本占位符 22"/>
          <p:cNvSpPr>
            <a:spLocks noGrp="1"/>
          </p:cNvSpPr>
          <p:nvPr>
            <p:ph type="body" sz="quarter" idx="15" hasCustomPrompt="1"/>
          </p:nvPr>
        </p:nvSpPr>
        <p:spPr>
          <a:xfrm>
            <a:off x="6230400" y="4585187"/>
            <a:ext cx="2290400" cy="480131"/>
          </a:xfrm>
          <a:noFill/>
        </p:spPr>
        <p:txBody>
          <a:bodyPr wrap="square" rtlCol="0">
            <a:spAutoFit/>
          </a:bodyPr>
          <a:lstStyle>
            <a:lvl1pPr marL="0" indent="0" algn="ctr">
              <a:buNone/>
              <a:defRPr lang="zh-CN" altLang="en-US" b="0" spc="100" baseline="0" dirty="0" smtClean="0">
                <a:solidFill>
                  <a:schemeClr val="accent1"/>
                </a:solidFill>
                <a:latin typeface="+mj-ea"/>
                <a:ea typeface="+mj-ea"/>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a:r>
              <a:rPr lang="zh-CN" altLang="en-US" dirty="0"/>
              <a:t>编辑文本</a:t>
            </a:r>
            <a:endParaRPr lang="zh-CN" altLang="en-US" dirty="0"/>
          </a:p>
        </p:txBody>
      </p:sp>
      <p:sp>
        <p:nvSpPr>
          <p:cNvPr id="26" name="文本占位符 22"/>
          <p:cNvSpPr>
            <a:spLocks noGrp="1"/>
          </p:cNvSpPr>
          <p:nvPr>
            <p:ph type="body" sz="quarter" idx="16" hasCustomPrompt="1"/>
          </p:nvPr>
        </p:nvSpPr>
        <p:spPr>
          <a:xfrm>
            <a:off x="8815089" y="4585187"/>
            <a:ext cx="2290400" cy="480131"/>
          </a:xfrm>
          <a:noFill/>
        </p:spPr>
        <p:txBody>
          <a:bodyPr wrap="square" rtlCol="0">
            <a:spAutoFit/>
          </a:bodyPr>
          <a:lstStyle>
            <a:lvl1pPr marL="0" indent="0" algn="ctr">
              <a:buNone/>
              <a:defRPr lang="zh-CN" altLang="en-US" b="0" spc="100" baseline="0" dirty="0" smtClean="0">
                <a:solidFill>
                  <a:schemeClr val="accent1"/>
                </a:solidFill>
                <a:latin typeface="+mj-ea"/>
                <a:ea typeface="+mj-ea"/>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a:r>
              <a:rPr lang="zh-CN" altLang="en-US" dirty="0"/>
              <a:t>编辑文本</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矩形 1"/>
          <p:cNvSpPr/>
          <p:nvPr userDrawn="1"/>
        </p:nvSpPr>
        <p:spPr>
          <a:xfrm>
            <a:off x="3258207" y="922283"/>
            <a:ext cx="5675586" cy="5013435"/>
          </a:xfrm>
          <a:prstGeom prst="rect">
            <a:avLst/>
          </a:prstGeom>
          <a:solidFill>
            <a:schemeClr val="accent1"/>
          </a:solidFill>
          <a:ln w="12700" cap="flat" cmpd="sng" algn="ctr">
            <a:noFill/>
            <a:prstDash val="solid"/>
            <a:miter lim="800000"/>
          </a:ln>
          <a:effectLst>
            <a:outerShdw blurRad="571500" sx="101000" sy="101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outerShdw blurRad="444500" sx="102000" sy="102000" algn="ctr" rotWithShape="0">
                  <a:prstClr val="black">
                    <a:alpha val="20000"/>
                  </a:prstClr>
                </a:outerShdw>
              </a:effectLst>
              <a:uLnTx/>
              <a:uFillTx/>
              <a:latin typeface="阿里巴巴普惠体 R" panose="00020600040101010101" pitchFamily="18" charset="-122"/>
              <a:ea typeface="阿里巴巴普惠体 R" panose="00020600040101010101" pitchFamily="18" charset="-122"/>
              <a:cs typeface="+mn-cs"/>
            </a:endParaRPr>
          </a:p>
        </p:txBody>
      </p:sp>
      <p:sp>
        <p:nvSpPr>
          <p:cNvPr id="3" name="矩形 2"/>
          <p:cNvSpPr/>
          <p:nvPr userDrawn="1"/>
        </p:nvSpPr>
        <p:spPr>
          <a:xfrm>
            <a:off x="0" y="1484313"/>
            <a:ext cx="12192000" cy="3889375"/>
          </a:xfrm>
          <a:prstGeom prst="rect">
            <a:avLst/>
          </a:prstGeom>
          <a:solidFill>
            <a:sysClr val="window" lastClr="FFFFFF"/>
          </a:solidFill>
          <a:ln w="12700" cap="flat" cmpd="sng" algn="ctr">
            <a:noFill/>
            <a:prstDash val="solid"/>
            <a:miter lim="800000"/>
          </a:ln>
          <a:effectLst>
            <a:outerShdw blurRad="508000" sx="101000" sy="101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outerShdw blurRad="444500" sx="102000" sy="102000" algn="ctr" rotWithShape="0">
                  <a:prstClr val="black">
                    <a:alpha val="20000"/>
                  </a:prstClr>
                </a:outerShdw>
              </a:effectLst>
              <a:uLnTx/>
              <a:uFillTx/>
              <a:latin typeface="阿里巴巴普惠体 R" panose="00020600040101010101" pitchFamily="18" charset="-122"/>
              <a:ea typeface="阿里巴巴普惠体 R" panose="00020600040101010101" pitchFamily="18" charset="-122"/>
              <a:cs typeface="+mn-cs"/>
            </a:endParaRPr>
          </a:p>
        </p:txBody>
      </p:sp>
      <p:sp>
        <p:nvSpPr>
          <p:cNvPr id="4" name="等腰三角形 3"/>
          <p:cNvSpPr/>
          <p:nvPr userDrawn="1"/>
        </p:nvSpPr>
        <p:spPr>
          <a:xfrm rot="10800000">
            <a:off x="5812221" y="1468822"/>
            <a:ext cx="567558" cy="489274"/>
          </a:xfrm>
          <a:prstGeom prst="triangl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mn-cs"/>
            </a:endParaRPr>
          </a:p>
        </p:txBody>
      </p:sp>
      <p:sp>
        <p:nvSpPr>
          <p:cNvPr id="5" name="文本框 4"/>
          <p:cNvSpPr txBox="1"/>
          <p:nvPr userDrawn="1"/>
        </p:nvSpPr>
        <p:spPr>
          <a:xfrm>
            <a:off x="4817107" y="2356566"/>
            <a:ext cx="2670175"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accent1"/>
                </a:solidFill>
                <a:effectLst/>
                <a:uLnTx/>
                <a:uFillTx/>
                <a:ea typeface="+mj-ea"/>
              </a:rPr>
              <a:t>Part 01</a:t>
            </a:r>
            <a:endParaRPr kumimoji="0" lang="zh-CN" altLang="en-US" sz="4400" b="0" i="0" u="none" strike="noStrike" kern="0" cap="none" spc="0" normalizeH="0" baseline="0" noProof="0" dirty="0">
              <a:ln>
                <a:noFill/>
              </a:ln>
              <a:solidFill>
                <a:schemeClr val="accent1"/>
              </a:solidFill>
              <a:effectLst/>
              <a:uLnTx/>
              <a:uFillTx/>
              <a:ea typeface="+mj-ea"/>
            </a:endParaRPr>
          </a:p>
        </p:txBody>
      </p:sp>
      <p:cxnSp>
        <p:nvCxnSpPr>
          <p:cNvPr id="6" name="直接连接符 5"/>
          <p:cNvCxnSpPr/>
          <p:nvPr userDrawn="1"/>
        </p:nvCxnSpPr>
        <p:spPr>
          <a:xfrm>
            <a:off x="5981581" y="3215297"/>
            <a:ext cx="196755" cy="0"/>
          </a:xfrm>
          <a:prstGeom prst="line">
            <a:avLst/>
          </a:prstGeom>
          <a:noFill/>
          <a:ln w="12700" cap="flat" cmpd="sng" algn="ctr">
            <a:solidFill>
              <a:schemeClr val="accent1"/>
            </a:solidFill>
            <a:prstDash val="solid"/>
            <a:miter lim="800000"/>
          </a:ln>
          <a:effectLst/>
        </p:spPr>
      </p:cxnSp>
      <p:sp>
        <p:nvSpPr>
          <p:cNvPr id="9" name="标题 8"/>
          <p:cNvSpPr>
            <a:spLocks noGrp="1"/>
          </p:cNvSpPr>
          <p:nvPr>
            <p:ph type="title"/>
          </p:nvPr>
        </p:nvSpPr>
        <p:spPr>
          <a:xfrm>
            <a:off x="838200" y="3429000"/>
            <a:ext cx="10515600" cy="923330"/>
          </a:xfrm>
          <a:noFill/>
        </p:spPr>
        <p:txBody>
          <a:bodyPr wrap="square" rtlCol="0">
            <a:spAutoFit/>
          </a:bodyPr>
          <a:lstStyle>
            <a:lvl1pPr algn="ctr">
              <a:defRPr kumimoji="0" lang="zh-CN" altLang="en-US" sz="5400" b="0" i="0" u="none" strike="noStrike" kern="0" cap="none" spc="300" normalizeH="0" baseline="0">
                <a:ln>
                  <a:noFill/>
                </a:ln>
                <a:solidFill>
                  <a:schemeClr val="accent1"/>
                </a:solidFill>
                <a:effectLst/>
                <a:uLnTx/>
                <a:uFillTx/>
                <a:latin typeface="+mj-ea"/>
                <a:cs typeface="+mn-cs"/>
              </a:defRPr>
            </a:lvl1pPr>
          </a:lstStyle>
          <a:p>
            <a:pPr marL="0" marR="0" lvl="0" indent="0" algn="ctr" fontAlgn="auto">
              <a:lnSpc>
                <a:spcPct val="100000"/>
              </a:lnSpc>
              <a:spcBef>
                <a:spcPts val="0"/>
              </a:spcBef>
              <a:spcAft>
                <a:spcPts val="0"/>
              </a:spcAft>
              <a:buClrTx/>
              <a:buSzTx/>
              <a:buFontTx/>
            </a:pPr>
            <a:r>
              <a:rPr lang="zh-CN" altLang="en-US" dirty="0"/>
              <a:t>单击此处编辑母版标题样式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 name="矩形 1"/>
          <p:cNvSpPr/>
          <p:nvPr userDrawn="1"/>
        </p:nvSpPr>
        <p:spPr>
          <a:xfrm>
            <a:off x="3258207" y="922283"/>
            <a:ext cx="5675586" cy="5013435"/>
          </a:xfrm>
          <a:prstGeom prst="rect">
            <a:avLst/>
          </a:prstGeom>
          <a:solidFill>
            <a:schemeClr val="accent1"/>
          </a:solidFill>
          <a:ln w="12700" cap="flat" cmpd="sng" algn="ctr">
            <a:noFill/>
            <a:prstDash val="solid"/>
            <a:miter lim="800000"/>
          </a:ln>
          <a:effectLst>
            <a:outerShdw blurRad="571500" sx="101000" sy="101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outerShdw blurRad="444500" sx="102000" sy="102000" algn="ctr" rotWithShape="0">
                  <a:prstClr val="black">
                    <a:alpha val="20000"/>
                  </a:prstClr>
                </a:outerShdw>
              </a:effectLst>
              <a:uLnTx/>
              <a:uFillTx/>
              <a:latin typeface="阿里巴巴普惠体 R" panose="00020600040101010101" pitchFamily="18" charset="-122"/>
              <a:ea typeface="阿里巴巴普惠体 R" panose="00020600040101010101" pitchFamily="18" charset="-122"/>
              <a:cs typeface="+mn-cs"/>
            </a:endParaRPr>
          </a:p>
        </p:txBody>
      </p:sp>
      <p:sp>
        <p:nvSpPr>
          <p:cNvPr id="3" name="矩形 2"/>
          <p:cNvSpPr/>
          <p:nvPr userDrawn="1"/>
        </p:nvSpPr>
        <p:spPr>
          <a:xfrm>
            <a:off x="0" y="1484313"/>
            <a:ext cx="12192000" cy="3889375"/>
          </a:xfrm>
          <a:prstGeom prst="rect">
            <a:avLst/>
          </a:prstGeom>
          <a:solidFill>
            <a:sysClr val="window" lastClr="FFFFFF"/>
          </a:solidFill>
          <a:ln w="12700" cap="flat" cmpd="sng" algn="ctr">
            <a:noFill/>
            <a:prstDash val="solid"/>
            <a:miter lim="800000"/>
          </a:ln>
          <a:effectLst>
            <a:outerShdw blurRad="508000" sx="101000" sy="101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outerShdw blurRad="444500" sx="102000" sy="102000" algn="ctr" rotWithShape="0">
                  <a:prstClr val="black">
                    <a:alpha val="20000"/>
                  </a:prstClr>
                </a:outerShdw>
              </a:effectLst>
              <a:uLnTx/>
              <a:uFillTx/>
              <a:latin typeface="阿里巴巴普惠体 R" panose="00020600040101010101" pitchFamily="18" charset="-122"/>
              <a:ea typeface="阿里巴巴普惠体 R" panose="00020600040101010101" pitchFamily="18" charset="-122"/>
              <a:cs typeface="+mn-cs"/>
            </a:endParaRPr>
          </a:p>
        </p:txBody>
      </p:sp>
      <p:sp>
        <p:nvSpPr>
          <p:cNvPr id="4" name="等腰三角形 3"/>
          <p:cNvSpPr/>
          <p:nvPr userDrawn="1"/>
        </p:nvSpPr>
        <p:spPr>
          <a:xfrm rot="10800000">
            <a:off x="5812221" y="1468822"/>
            <a:ext cx="567558" cy="489274"/>
          </a:xfrm>
          <a:prstGeom prst="triangl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mn-cs"/>
            </a:endParaRPr>
          </a:p>
        </p:txBody>
      </p:sp>
      <p:sp>
        <p:nvSpPr>
          <p:cNvPr id="5" name="文本框 4"/>
          <p:cNvSpPr txBox="1"/>
          <p:nvPr userDrawn="1"/>
        </p:nvSpPr>
        <p:spPr>
          <a:xfrm>
            <a:off x="4817107" y="2356566"/>
            <a:ext cx="2670175"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accent1"/>
                </a:solidFill>
                <a:effectLst/>
                <a:uLnTx/>
                <a:uFillTx/>
                <a:ea typeface="+mj-ea"/>
              </a:rPr>
              <a:t>Part 02</a:t>
            </a:r>
            <a:endParaRPr kumimoji="0" lang="zh-CN" altLang="en-US" sz="4400" b="0" i="0" u="none" strike="noStrike" kern="0" cap="none" spc="0" normalizeH="0" baseline="0" noProof="0" dirty="0">
              <a:ln>
                <a:noFill/>
              </a:ln>
              <a:solidFill>
                <a:schemeClr val="accent1"/>
              </a:solidFill>
              <a:effectLst/>
              <a:uLnTx/>
              <a:uFillTx/>
              <a:ea typeface="+mj-ea"/>
            </a:endParaRPr>
          </a:p>
        </p:txBody>
      </p:sp>
      <p:cxnSp>
        <p:nvCxnSpPr>
          <p:cNvPr id="6" name="直接连接符 5"/>
          <p:cNvCxnSpPr/>
          <p:nvPr userDrawn="1"/>
        </p:nvCxnSpPr>
        <p:spPr>
          <a:xfrm>
            <a:off x="5981581" y="3215297"/>
            <a:ext cx="196755" cy="0"/>
          </a:xfrm>
          <a:prstGeom prst="line">
            <a:avLst/>
          </a:prstGeom>
          <a:noFill/>
          <a:ln w="12700" cap="flat" cmpd="sng" algn="ctr">
            <a:solidFill>
              <a:schemeClr val="accent1"/>
            </a:solidFill>
            <a:prstDash val="solid"/>
            <a:miter lim="800000"/>
          </a:ln>
          <a:effectLst/>
        </p:spPr>
      </p:cxnSp>
      <p:sp>
        <p:nvSpPr>
          <p:cNvPr id="9" name="标题 8"/>
          <p:cNvSpPr>
            <a:spLocks noGrp="1"/>
          </p:cNvSpPr>
          <p:nvPr>
            <p:ph type="title"/>
          </p:nvPr>
        </p:nvSpPr>
        <p:spPr>
          <a:xfrm>
            <a:off x="838200" y="3429000"/>
            <a:ext cx="10515600" cy="923330"/>
          </a:xfrm>
          <a:noFill/>
        </p:spPr>
        <p:txBody>
          <a:bodyPr wrap="square" rtlCol="0">
            <a:spAutoFit/>
          </a:bodyPr>
          <a:lstStyle>
            <a:lvl1pPr algn="ctr">
              <a:defRPr kumimoji="0" lang="zh-CN" altLang="en-US" sz="5400" b="0" i="0" u="none" strike="noStrike" kern="0" cap="none" spc="300" normalizeH="0" baseline="0">
                <a:ln>
                  <a:noFill/>
                </a:ln>
                <a:solidFill>
                  <a:schemeClr val="accent1"/>
                </a:solidFill>
                <a:effectLst/>
                <a:uLnTx/>
                <a:uFillTx/>
                <a:latin typeface="+mj-ea"/>
                <a:cs typeface="+mn-cs"/>
              </a:defRPr>
            </a:lvl1pPr>
          </a:lstStyle>
          <a:p>
            <a:pPr marL="0" marR="0" lvl="0" indent="0" algn="ctr" fontAlgn="auto">
              <a:lnSpc>
                <a:spcPct val="100000"/>
              </a:lnSpc>
              <a:spcBef>
                <a:spcPts val="0"/>
              </a:spcBef>
              <a:spcAft>
                <a:spcPts val="0"/>
              </a:spcAft>
              <a:buClrTx/>
              <a:buSzTx/>
              <a:buFontTx/>
            </a:pPr>
            <a:r>
              <a:rPr lang="zh-CN" altLang="en-US" dirty="0"/>
              <a:t>单击此处编辑母版标题样式</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
        <p:nvSpPr>
          <p:cNvPr id="2" name="矩形 1"/>
          <p:cNvSpPr/>
          <p:nvPr userDrawn="1"/>
        </p:nvSpPr>
        <p:spPr>
          <a:xfrm>
            <a:off x="3258207" y="922283"/>
            <a:ext cx="5675586" cy="5013435"/>
          </a:xfrm>
          <a:prstGeom prst="rect">
            <a:avLst/>
          </a:prstGeom>
          <a:solidFill>
            <a:schemeClr val="accent1"/>
          </a:solidFill>
          <a:ln w="12700" cap="flat" cmpd="sng" algn="ctr">
            <a:noFill/>
            <a:prstDash val="solid"/>
            <a:miter lim="800000"/>
          </a:ln>
          <a:effectLst>
            <a:outerShdw blurRad="571500" sx="101000" sy="101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outerShdw blurRad="444500" sx="102000" sy="102000" algn="ctr" rotWithShape="0">
                  <a:prstClr val="black">
                    <a:alpha val="20000"/>
                  </a:prstClr>
                </a:outerShdw>
              </a:effectLst>
              <a:uLnTx/>
              <a:uFillTx/>
              <a:latin typeface="阿里巴巴普惠体 R" panose="00020600040101010101" pitchFamily="18" charset="-122"/>
              <a:ea typeface="阿里巴巴普惠体 R" panose="00020600040101010101" pitchFamily="18" charset="-122"/>
              <a:cs typeface="+mn-cs"/>
            </a:endParaRPr>
          </a:p>
        </p:txBody>
      </p:sp>
      <p:sp>
        <p:nvSpPr>
          <p:cNvPr id="3" name="矩形 2"/>
          <p:cNvSpPr/>
          <p:nvPr userDrawn="1"/>
        </p:nvSpPr>
        <p:spPr>
          <a:xfrm>
            <a:off x="0" y="1484313"/>
            <a:ext cx="12192000" cy="3889375"/>
          </a:xfrm>
          <a:prstGeom prst="rect">
            <a:avLst/>
          </a:prstGeom>
          <a:solidFill>
            <a:sysClr val="window" lastClr="FFFFFF"/>
          </a:solidFill>
          <a:ln w="12700" cap="flat" cmpd="sng" algn="ctr">
            <a:noFill/>
            <a:prstDash val="solid"/>
            <a:miter lim="800000"/>
          </a:ln>
          <a:effectLst>
            <a:outerShdw blurRad="508000" sx="101000" sy="101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outerShdw blurRad="444500" sx="102000" sy="102000" algn="ctr" rotWithShape="0">
                  <a:prstClr val="black">
                    <a:alpha val="20000"/>
                  </a:prstClr>
                </a:outerShdw>
              </a:effectLst>
              <a:uLnTx/>
              <a:uFillTx/>
              <a:latin typeface="阿里巴巴普惠体 R" panose="00020600040101010101" pitchFamily="18" charset="-122"/>
              <a:ea typeface="阿里巴巴普惠体 R" panose="00020600040101010101" pitchFamily="18" charset="-122"/>
              <a:cs typeface="+mn-cs"/>
            </a:endParaRPr>
          </a:p>
        </p:txBody>
      </p:sp>
      <p:sp>
        <p:nvSpPr>
          <p:cNvPr id="4" name="等腰三角形 3"/>
          <p:cNvSpPr/>
          <p:nvPr userDrawn="1"/>
        </p:nvSpPr>
        <p:spPr>
          <a:xfrm rot="10800000">
            <a:off x="5812221" y="1468822"/>
            <a:ext cx="567558" cy="489274"/>
          </a:xfrm>
          <a:prstGeom prst="triangl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mn-cs"/>
            </a:endParaRPr>
          </a:p>
        </p:txBody>
      </p:sp>
      <p:sp>
        <p:nvSpPr>
          <p:cNvPr id="5" name="文本框 4"/>
          <p:cNvSpPr txBox="1"/>
          <p:nvPr userDrawn="1"/>
        </p:nvSpPr>
        <p:spPr>
          <a:xfrm>
            <a:off x="4817107" y="2356566"/>
            <a:ext cx="2670175"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accent1"/>
                </a:solidFill>
                <a:effectLst/>
                <a:uLnTx/>
                <a:uFillTx/>
                <a:ea typeface="+mj-ea"/>
              </a:rPr>
              <a:t>Part 03</a:t>
            </a:r>
            <a:endParaRPr kumimoji="0" lang="zh-CN" altLang="en-US" sz="4400" b="0" i="0" u="none" strike="noStrike" kern="0" cap="none" spc="0" normalizeH="0" baseline="0" noProof="0" dirty="0">
              <a:ln>
                <a:noFill/>
              </a:ln>
              <a:solidFill>
                <a:schemeClr val="accent1"/>
              </a:solidFill>
              <a:effectLst/>
              <a:uLnTx/>
              <a:uFillTx/>
              <a:ea typeface="+mj-ea"/>
            </a:endParaRPr>
          </a:p>
        </p:txBody>
      </p:sp>
      <p:cxnSp>
        <p:nvCxnSpPr>
          <p:cNvPr id="6" name="直接连接符 5"/>
          <p:cNvCxnSpPr/>
          <p:nvPr userDrawn="1"/>
        </p:nvCxnSpPr>
        <p:spPr>
          <a:xfrm>
            <a:off x="5981581" y="3215297"/>
            <a:ext cx="196755" cy="0"/>
          </a:xfrm>
          <a:prstGeom prst="line">
            <a:avLst/>
          </a:prstGeom>
          <a:noFill/>
          <a:ln w="12700" cap="flat" cmpd="sng" algn="ctr">
            <a:solidFill>
              <a:schemeClr val="accent1"/>
            </a:solidFill>
            <a:prstDash val="solid"/>
            <a:miter lim="800000"/>
          </a:ln>
          <a:effectLst/>
        </p:spPr>
      </p:cxnSp>
      <p:sp>
        <p:nvSpPr>
          <p:cNvPr id="9" name="标题 8"/>
          <p:cNvSpPr>
            <a:spLocks noGrp="1"/>
          </p:cNvSpPr>
          <p:nvPr>
            <p:ph type="title"/>
          </p:nvPr>
        </p:nvSpPr>
        <p:spPr>
          <a:xfrm>
            <a:off x="838200" y="3429000"/>
            <a:ext cx="10515600" cy="923330"/>
          </a:xfrm>
          <a:noFill/>
        </p:spPr>
        <p:txBody>
          <a:bodyPr wrap="square" rtlCol="0">
            <a:spAutoFit/>
          </a:bodyPr>
          <a:lstStyle>
            <a:lvl1pPr algn="ctr">
              <a:defRPr kumimoji="0" lang="zh-CN" altLang="en-US" sz="5400" b="0" i="0" u="none" strike="noStrike" kern="0" cap="none" spc="300" normalizeH="0" baseline="0">
                <a:ln>
                  <a:noFill/>
                </a:ln>
                <a:solidFill>
                  <a:schemeClr val="accent1"/>
                </a:solidFill>
                <a:effectLst/>
                <a:uLnTx/>
                <a:uFillTx/>
                <a:latin typeface="+mj-ea"/>
                <a:cs typeface="+mn-cs"/>
              </a:defRPr>
            </a:lvl1pPr>
          </a:lstStyle>
          <a:p>
            <a:pPr marL="0" marR="0" lvl="0" indent="0" algn="ctr" fontAlgn="auto">
              <a:lnSpc>
                <a:spcPct val="100000"/>
              </a:lnSpc>
              <a:spcBef>
                <a:spcPts val="0"/>
              </a:spcBef>
              <a:spcAft>
                <a:spcPts val="0"/>
              </a:spcAft>
              <a:buClrTx/>
              <a:buSzTx/>
              <a:buFontTx/>
            </a:pPr>
            <a:r>
              <a:rPr lang="zh-CN" altLang="en-US" dirty="0"/>
              <a:t>单击此处编辑母版标题样式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2" name="矩形 1"/>
          <p:cNvSpPr/>
          <p:nvPr userDrawn="1"/>
        </p:nvSpPr>
        <p:spPr>
          <a:xfrm>
            <a:off x="3258207" y="922283"/>
            <a:ext cx="5675586" cy="5013435"/>
          </a:xfrm>
          <a:prstGeom prst="rect">
            <a:avLst/>
          </a:prstGeom>
          <a:solidFill>
            <a:schemeClr val="accent1"/>
          </a:solidFill>
          <a:ln w="12700" cap="flat" cmpd="sng" algn="ctr">
            <a:noFill/>
            <a:prstDash val="solid"/>
            <a:miter lim="800000"/>
          </a:ln>
          <a:effectLst>
            <a:outerShdw blurRad="571500" sx="101000" sy="101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outerShdw blurRad="444500" sx="102000" sy="102000" algn="ctr" rotWithShape="0">
                  <a:prstClr val="black">
                    <a:alpha val="20000"/>
                  </a:prstClr>
                </a:outerShdw>
              </a:effectLst>
              <a:uLnTx/>
              <a:uFillTx/>
              <a:latin typeface="阿里巴巴普惠体 R" panose="00020600040101010101" pitchFamily="18" charset="-122"/>
              <a:ea typeface="阿里巴巴普惠体 R" panose="00020600040101010101" pitchFamily="18" charset="-122"/>
              <a:cs typeface="+mn-cs"/>
            </a:endParaRPr>
          </a:p>
        </p:txBody>
      </p:sp>
      <p:sp>
        <p:nvSpPr>
          <p:cNvPr id="3" name="矩形 2"/>
          <p:cNvSpPr/>
          <p:nvPr userDrawn="1"/>
        </p:nvSpPr>
        <p:spPr>
          <a:xfrm>
            <a:off x="0" y="1484313"/>
            <a:ext cx="12192000" cy="3889375"/>
          </a:xfrm>
          <a:prstGeom prst="rect">
            <a:avLst/>
          </a:prstGeom>
          <a:solidFill>
            <a:sysClr val="window" lastClr="FFFFFF"/>
          </a:solidFill>
          <a:ln w="12700" cap="flat" cmpd="sng" algn="ctr">
            <a:noFill/>
            <a:prstDash val="solid"/>
            <a:miter lim="800000"/>
          </a:ln>
          <a:effectLst>
            <a:outerShdw blurRad="508000" sx="101000" sy="101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outerShdw blurRad="444500" sx="102000" sy="102000" algn="ctr" rotWithShape="0">
                  <a:prstClr val="black">
                    <a:alpha val="20000"/>
                  </a:prstClr>
                </a:outerShdw>
              </a:effectLst>
              <a:uLnTx/>
              <a:uFillTx/>
              <a:latin typeface="阿里巴巴普惠体 R" panose="00020600040101010101" pitchFamily="18" charset="-122"/>
              <a:ea typeface="阿里巴巴普惠体 R" panose="00020600040101010101" pitchFamily="18" charset="-122"/>
              <a:cs typeface="+mn-cs"/>
            </a:endParaRPr>
          </a:p>
        </p:txBody>
      </p:sp>
      <p:sp>
        <p:nvSpPr>
          <p:cNvPr id="4" name="等腰三角形 3"/>
          <p:cNvSpPr/>
          <p:nvPr userDrawn="1"/>
        </p:nvSpPr>
        <p:spPr>
          <a:xfrm rot="10800000">
            <a:off x="5812221" y="1468822"/>
            <a:ext cx="567558" cy="489274"/>
          </a:xfrm>
          <a:prstGeom prst="triangl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mn-cs"/>
            </a:endParaRPr>
          </a:p>
        </p:txBody>
      </p:sp>
      <p:sp>
        <p:nvSpPr>
          <p:cNvPr id="5" name="文本框 4"/>
          <p:cNvSpPr txBox="1"/>
          <p:nvPr userDrawn="1"/>
        </p:nvSpPr>
        <p:spPr>
          <a:xfrm>
            <a:off x="4817107" y="2356566"/>
            <a:ext cx="2670175"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accent1"/>
                </a:solidFill>
                <a:effectLst/>
                <a:uLnTx/>
                <a:uFillTx/>
                <a:ea typeface="+mj-ea"/>
              </a:rPr>
              <a:t>Part 04</a:t>
            </a:r>
            <a:endParaRPr kumimoji="0" lang="zh-CN" altLang="en-US" sz="4400" b="0" i="0" u="none" strike="noStrike" kern="0" cap="none" spc="0" normalizeH="0" baseline="0" noProof="0" dirty="0">
              <a:ln>
                <a:noFill/>
              </a:ln>
              <a:solidFill>
                <a:schemeClr val="accent1"/>
              </a:solidFill>
              <a:effectLst/>
              <a:uLnTx/>
              <a:uFillTx/>
              <a:ea typeface="+mj-ea"/>
            </a:endParaRPr>
          </a:p>
        </p:txBody>
      </p:sp>
      <p:cxnSp>
        <p:nvCxnSpPr>
          <p:cNvPr id="6" name="直接连接符 5"/>
          <p:cNvCxnSpPr/>
          <p:nvPr userDrawn="1"/>
        </p:nvCxnSpPr>
        <p:spPr>
          <a:xfrm>
            <a:off x="5981581" y="3215297"/>
            <a:ext cx="196755" cy="0"/>
          </a:xfrm>
          <a:prstGeom prst="line">
            <a:avLst/>
          </a:prstGeom>
          <a:noFill/>
          <a:ln w="12700" cap="flat" cmpd="sng" algn="ctr">
            <a:solidFill>
              <a:schemeClr val="accent1"/>
            </a:solidFill>
            <a:prstDash val="solid"/>
            <a:miter lim="800000"/>
          </a:ln>
          <a:effectLst/>
        </p:spPr>
      </p:cxnSp>
      <p:sp>
        <p:nvSpPr>
          <p:cNvPr id="9" name="标题 8"/>
          <p:cNvSpPr>
            <a:spLocks noGrp="1"/>
          </p:cNvSpPr>
          <p:nvPr>
            <p:ph type="title"/>
          </p:nvPr>
        </p:nvSpPr>
        <p:spPr>
          <a:xfrm>
            <a:off x="838200" y="3429000"/>
            <a:ext cx="10515600" cy="923330"/>
          </a:xfrm>
          <a:noFill/>
        </p:spPr>
        <p:txBody>
          <a:bodyPr wrap="square" rtlCol="0">
            <a:spAutoFit/>
          </a:bodyPr>
          <a:lstStyle>
            <a:lvl1pPr algn="ctr">
              <a:defRPr kumimoji="0" lang="zh-CN" altLang="en-US" sz="5400" b="0" i="0" u="none" strike="noStrike" kern="0" cap="none" spc="300" normalizeH="0" baseline="0">
                <a:ln>
                  <a:noFill/>
                </a:ln>
                <a:solidFill>
                  <a:schemeClr val="accent1"/>
                </a:solidFill>
                <a:effectLst/>
                <a:uLnTx/>
                <a:uFillTx/>
                <a:latin typeface="+mj-ea"/>
                <a:cs typeface="+mn-cs"/>
              </a:defRPr>
            </a:lvl1pPr>
          </a:lstStyle>
          <a:p>
            <a:pPr marL="0" marR="0" lvl="0" indent="0" algn="ctr" fontAlgn="auto">
              <a:lnSpc>
                <a:spcPct val="100000"/>
              </a:lnSpc>
              <a:spcBef>
                <a:spcPts val="0"/>
              </a:spcBef>
              <a:spcAft>
                <a:spcPts val="0"/>
              </a:spcAft>
              <a:buClrTx/>
              <a:buSzTx/>
              <a:buFontTx/>
            </a:pPr>
            <a:r>
              <a:rPr lang="zh-CN" altLang="en-US" dirty="0"/>
              <a:t>单击此处编辑母版标题样式</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8230" t="1392" r="8231"/>
          <a:stretch>
            <a:fillRect/>
          </a:stretch>
        </p:blipFill>
        <p:spPr>
          <a:xfrm>
            <a:off x="0" y="0"/>
            <a:ext cx="12192000" cy="6858000"/>
          </a:xfrm>
          <a:prstGeom prst="rect">
            <a:avLst/>
          </a:prstGeom>
        </p:spPr>
      </p:pic>
      <p:sp>
        <p:nvSpPr>
          <p:cNvPr id="2" name="标题 1"/>
          <p:cNvSpPr>
            <a:spLocks noGrp="1"/>
          </p:cNvSpPr>
          <p:nvPr>
            <p:ph type="title"/>
          </p:nvPr>
        </p:nvSpPr>
        <p:spPr>
          <a:xfrm>
            <a:off x="838200" y="303650"/>
            <a:ext cx="10515600" cy="480132"/>
          </a:xfrm>
        </p:spPr>
        <p:txBody>
          <a:bodyPr vert="horz" lIns="91440" tIns="45720" rIns="91440" bIns="45720" rtlCol="0">
            <a:normAutofit/>
          </a:bodyPr>
          <a:lstStyle>
            <a:lvl1pPr algn="ctr">
              <a:defRPr lang="zh-CN" altLang="en-US" sz="2800">
                <a:solidFill>
                  <a:schemeClr val="accent1"/>
                </a:solidFill>
                <a:latin typeface="+mj-ea"/>
                <a:ea typeface="+mj-ea"/>
                <a:cs typeface="+mn-cs"/>
              </a:defRPr>
            </a:lvl1pPr>
          </a:lstStyle>
          <a:p>
            <a:pPr marL="0" lvl="0" indent="0" algn="ctr">
              <a:spcBef>
                <a:spcPts val="1000"/>
              </a:spcBef>
              <a:buFont typeface="Arial" panose="020B0604020202020204" pitchFamily="34" charset="0"/>
            </a:pPr>
            <a:r>
              <a:rPr lang="zh-CN" altLang="en-US" dirty="0"/>
              <a:t>单击此处编辑母版标题样式</a:t>
            </a:r>
            <a:endParaRPr lang="zh-CN" altLang="en-US" dirty="0"/>
          </a:p>
        </p:txBody>
      </p:sp>
      <p:cxnSp>
        <p:nvCxnSpPr>
          <p:cNvPr id="7" name="直接连接符 6"/>
          <p:cNvCxnSpPr/>
          <p:nvPr userDrawn="1"/>
        </p:nvCxnSpPr>
        <p:spPr>
          <a:xfrm>
            <a:off x="6000069" y="908953"/>
            <a:ext cx="191862" cy="0"/>
          </a:xfrm>
          <a:prstGeom prst="line">
            <a:avLst/>
          </a:prstGeom>
          <a:ln>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82C6E1-DB91-4BE5-8924-16FB5D73696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6A323C-0D6C-4F70-BC70-2E49DC00D87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8.pn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1.png"/><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26.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image" Target="../media/image17.png"/><Relationship Id="rId7" Type="http://schemas.openxmlformats.org/officeDocument/2006/relationships/tags" Target="../tags/tag16.xml"/><Relationship Id="rId6" Type="http://schemas.openxmlformats.org/officeDocument/2006/relationships/image" Target="../media/image16.png"/><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1" Type="http://schemas.openxmlformats.org/officeDocument/2006/relationships/slideLayout" Target="../slideLayouts/slideLayout8.xml"/><Relationship Id="rId10" Type="http://schemas.openxmlformats.org/officeDocument/2006/relationships/tags" Target="../tags/tag18.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image" Target="../media/image18.png"/><Relationship Id="rId3" Type="http://schemas.openxmlformats.org/officeDocument/2006/relationships/tags" Target="../tags/tag19.xml"/><Relationship Id="rId2" Type="http://schemas.openxmlformats.org/officeDocument/2006/relationships/image" Target="../media/image15.png"/><Relationship Id="rId10" Type="http://schemas.openxmlformats.org/officeDocument/2006/relationships/slideLayout" Target="../slideLayouts/slideLayout8.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svg"/><Relationship Id="rId7" Type="http://schemas.openxmlformats.org/officeDocument/2006/relationships/image" Target="../media/image30.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 Id="rId3" Type="http://schemas.openxmlformats.org/officeDocument/2006/relationships/image" Target="../media/image26.png"/><Relationship Id="rId2" Type="http://schemas.openxmlformats.org/officeDocument/2006/relationships/image" Target="../media/image25.svg"/><Relationship Id="rId11" Type="http://schemas.openxmlformats.org/officeDocument/2006/relationships/slideLayout" Target="../slideLayouts/slideLayout8.xml"/><Relationship Id="rId10" Type="http://schemas.openxmlformats.org/officeDocument/2006/relationships/image" Target="../media/image33.svg"/><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5.png"/><Relationship Id="rId1" Type="http://schemas.openxmlformats.org/officeDocument/2006/relationships/image" Target="../media/image34.jpe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6.png"/><Relationship Id="rId2" Type="http://schemas.openxmlformats.org/officeDocument/2006/relationships/image" Target="../media/image15.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31330"/>
            <a:ext cx="10515600" cy="1212255"/>
          </a:xfrm>
        </p:spPr>
        <p:txBody>
          <a:bodyPr/>
          <a:lstStyle/>
          <a:p>
            <a:pPr algn="ctr"/>
            <a:r>
              <a:rPr lang="zh-CN" altLang="en-US" dirty="0"/>
              <a:t>求职推荐</a:t>
            </a:r>
            <a:endParaRPr lang="zh-CN" altLang="en-US" dirty="0"/>
          </a:p>
        </p:txBody>
      </p:sp>
      <p:sp>
        <p:nvSpPr>
          <p:cNvPr id="8" name="文本框 7"/>
          <p:cNvSpPr txBox="1"/>
          <p:nvPr/>
        </p:nvSpPr>
        <p:spPr>
          <a:xfrm>
            <a:off x="4208690" y="2049434"/>
            <a:ext cx="3774621" cy="523220"/>
          </a:xfrm>
          <a:prstGeom prst="rect">
            <a:avLst/>
          </a:prstGeom>
          <a:noFill/>
        </p:spPr>
        <p:txBody>
          <a:bodyPr wrap="square" rtlCol="0">
            <a:spAutoFit/>
          </a:bodyPr>
          <a:lstStyle/>
          <a:p>
            <a:pPr algn="ctr"/>
            <a:r>
              <a:rPr lang="en-US" altLang="zh-CN" sz="2800" spc="200" dirty="0">
                <a:solidFill>
                  <a:prstClr val="black">
                    <a:lumMod val="65000"/>
                    <a:lumOff val="35000"/>
                  </a:prstClr>
                </a:solidFill>
                <a:latin typeface="阿里巴巴普惠体 B" panose="00020600040101010101" pitchFamily="18" charset="-122"/>
                <a:ea typeface="阿里巴巴普惠体 B" panose="00020600040101010101" pitchFamily="18" charset="-122"/>
              </a:rPr>
              <a:t>LOGO</a:t>
            </a:r>
            <a:endParaRPr lang="zh-CN" altLang="en-US" sz="2800" spc="200" dirty="0">
              <a:solidFill>
                <a:prstClr val="black">
                  <a:lumMod val="65000"/>
                  <a:lumOff val="35000"/>
                </a:prstClr>
              </a:solidFill>
              <a:latin typeface="阿里巴巴普惠体 B" panose="00020600040101010101" pitchFamily="18" charset="-122"/>
              <a:ea typeface="阿里巴巴普惠体 B" panose="00020600040101010101" pitchFamily="18" charset="-122"/>
            </a:endParaRPr>
          </a:p>
        </p:txBody>
      </p:sp>
      <p:sp>
        <p:nvSpPr>
          <p:cNvPr id="9" name="文本框 8"/>
          <p:cNvSpPr txBox="1"/>
          <p:nvPr/>
        </p:nvSpPr>
        <p:spPr>
          <a:xfrm>
            <a:off x="2538043" y="3886788"/>
            <a:ext cx="7062998" cy="307777"/>
          </a:xfrm>
          <a:prstGeom prst="rect">
            <a:avLst/>
          </a:prstGeom>
          <a:noFill/>
        </p:spPr>
        <p:txBody>
          <a:bodyPr wrap="square" rtlCol="0">
            <a:spAutoFit/>
          </a:bodyPr>
          <a:lstStyle/>
          <a:p>
            <a:pPr lvl="0" algn="dist"/>
            <a:r>
              <a:rPr lang="en-US" altLang="zh-CN" sz="1400" kern="0" dirty="0">
                <a:solidFill>
                  <a:prstClr val="black">
                    <a:lumMod val="50000"/>
                    <a:lumOff val="50000"/>
                  </a:prstClr>
                </a:solidFill>
              </a:rPr>
              <a:t>PPT TEMPLATE FOR PROJECT DECLARATION</a:t>
            </a:r>
            <a:endParaRPr kumimoji="0" lang="zh-CN" altLang="en-US" sz="1400" b="0" i="0" u="none" strike="noStrike" kern="0" cap="none" spc="0" normalizeH="0" baseline="0" noProof="0" dirty="0">
              <a:ln>
                <a:noFill/>
              </a:ln>
              <a:solidFill>
                <a:prstClr val="black">
                  <a:lumMod val="50000"/>
                  <a:lumOff val="50000"/>
                </a:prstClr>
              </a:solidFill>
              <a:effectLst/>
              <a:uLnTx/>
              <a:uFillTx/>
            </a:endParaRPr>
          </a:p>
        </p:txBody>
      </p:sp>
      <p:sp>
        <p:nvSpPr>
          <p:cNvPr id="10" name="文本框 9"/>
          <p:cNvSpPr txBox="1"/>
          <p:nvPr/>
        </p:nvSpPr>
        <p:spPr>
          <a:xfrm>
            <a:off x="5189358" y="4637378"/>
            <a:ext cx="4749771" cy="368300"/>
          </a:xfrm>
          <a:prstGeom prst="rect">
            <a:avLst/>
          </a:prstGeom>
          <a:noFill/>
        </p:spPr>
        <p:txBody>
          <a:bodyPr wrap="square" rtlCol="0">
            <a:spAutoFit/>
          </a:bodyPr>
          <a:lstStyle/>
          <a:p>
            <a:pPr algn="ctr"/>
            <a:r>
              <a:rPr lang="zh-CN" altLang="en-US" dirty="0">
                <a:solidFill>
                  <a:prstClr val="black">
                    <a:lumMod val="65000"/>
                    <a:lumOff val="3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汇报人：陈丽，崔杰，黄安琪，赵俊</a:t>
            </a:r>
            <a:r>
              <a:rPr lang="zh-CN" altLang="en-US" dirty="0">
                <a:solidFill>
                  <a:prstClr val="black">
                    <a:lumMod val="65000"/>
                    <a:lumOff val="3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晖</a:t>
            </a:r>
            <a:endParaRPr lang="zh-CN" altLang="en-US" dirty="0">
              <a:solidFill>
                <a:prstClr val="black">
                  <a:lumMod val="65000"/>
                  <a:lumOff val="3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数据处理</a:t>
            </a:r>
            <a:endParaRPr lang="zh-CN" altLang="en-US" dirty="0"/>
          </a:p>
        </p:txBody>
      </p:sp>
      <p:sp>
        <p:nvSpPr>
          <p:cNvPr id="20" name="椭圆 19"/>
          <p:cNvSpPr/>
          <p:nvPr/>
        </p:nvSpPr>
        <p:spPr>
          <a:xfrm>
            <a:off x="4958444" y="2331700"/>
            <a:ext cx="2206399" cy="22063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椭圆 20"/>
          <p:cNvSpPr/>
          <p:nvPr/>
        </p:nvSpPr>
        <p:spPr>
          <a:xfrm>
            <a:off x="4047104" y="3895365"/>
            <a:ext cx="2206399" cy="22063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椭圆 21"/>
          <p:cNvSpPr/>
          <p:nvPr/>
        </p:nvSpPr>
        <p:spPr>
          <a:xfrm>
            <a:off x="5869782" y="3895365"/>
            <a:ext cx="2206399" cy="22063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0" name="任意多边形: 形状 39"/>
          <p:cNvSpPr/>
          <p:nvPr/>
        </p:nvSpPr>
        <p:spPr>
          <a:xfrm>
            <a:off x="5973577" y="3895365"/>
            <a:ext cx="1087473" cy="642735"/>
          </a:xfrm>
          <a:custGeom>
            <a:avLst/>
            <a:gdLst>
              <a:gd name="connsiteX0" fmla="*/ 999405 w 1087473"/>
              <a:gd name="connsiteY0" fmla="*/ 0 h 642735"/>
              <a:gd name="connsiteX1" fmla="*/ 1087473 w 1087473"/>
              <a:gd name="connsiteY1" fmla="*/ 4447 h 642735"/>
              <a:gd name="connsiteX2" fmla="*/ 1058117 w 1087473"/>
              <a:gd name="connsiteY2" fmla="*/ 65386 h 642735"/>
              <a:gd name="connsiteX3" fmla="*/ 88067 w 1087473"/>
              <a:gd name="connsiteY3" fmla="*/ 642735 h 642735"/>
              <a:gd name="connsiteX4" fmla="*/ 0 w 1087473"/>
              <a:gd name="connsiteY4" fmla="*/ 638288 h 642735"/>
              <a:gd name="connsiteX5" fmla="*/ 29355 w 1087473"/>
              <a:gd name="connsiteY5" fmla="*/ 577349 h 642735"/>
              <a:gd name="connsiteX6" fmla="*/ 999405 w 1087473"/>
              <a:gd name="connsiteY6" fmla="*/ 0 h 64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473" h="642735">
                <a:moveTo>
                  <a:pt x="999405" y="0"/>
                </a:moveTo>
                <a:lnTo>
                  <a:pt x="1087473" y="4447"/>
                </a:lnTo>
                <a:lnTo>
                  <a:pt x="1058117" y="65386"/>
                </a:lnTo>
                <a:cubicBezTo>
                  <a:pt x="871302" y="409281"/>
                  <a:pt x="506948" y="642735"/>
                  <a:pt x="88067" y="642735"/>
                </a:cubicBezTo>
                <a:lnTo>
                  <a:pt x="0" y="638288"/>
                </a:lnTo>
                <a:lnTo>
                  <a:pt x="29355" y="577349"/>
                </a:lnTo>
                <a:cubicBezTo>
                  <a:pt x="216170" y="233454"/>
                  <a:pt x="580525" y="0"/>
                  <a:pt x="999405" y="0"/>
                </a:cubicBezTo>
                <a:close/>
              </a:path>
            </a:pathLst>
          </a:custGeom>
          <a:gradFill>
            <a:gsLst>
              <a:gs pos="100000">
                <a:schemeClr val="accent1"/>
              </a:gs>
              <a:gs pos="0">
                <a:schemeClr val="accent1">
                  <a:alpha val="0"/>
                </a:schemeClr>
              </a:gs>
            </a:gsLst>
            <a:path path="circle">
              <a:fillToRect l="50000" t="50000" r="50000" b="50000"/>
            </a:path>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1" name="任意多边形: 形状 40"/>
          <p:cNvSpPr/>
          <p:nvPr/>
        </p:nvSpPr>
        <p:spPr>
          <a:xfrm flipH="1">
            <a:off x="5072323" y="3895364"/>
            <a:ext cx="1087473" cy="642735"/>
          </a:xfrm>
          <a:custGeom>
            <a:avLst/>
            <a:gdLst>
              <a:gd name="connsiteX0" fmla="*/ 999405 w 1087473"/>
              <a:gd name="connsiteY0" fmla="*/ 0 h 642735"/>
              <a:gd name="connsiteX1" fmla="*/ 1087473 w 1087473"/>
              <a:gd name="connsiteY1" fmla="*/ 4447 h 642735"/>
              <a:gd name="connsiteX2" fmla="*/ 1058117 w 1087473"/>
              <a:gd name="connsiteY2" fmla="*/ 65386 h 642735"/>
              <a:gd name="connsiteX3" fmla="*/ 88067 w 1087473"/>
              <a:gd name="connsiteY3" fmla="*/ 642735 h 642735"/>
              <a:gd name="connsiteX4" fmla="*/ 0 w 1087473"/>
              <a:gd name="connsiteY4" fmla="*/ 638288 h 642735"/>
              <a:gd name="connsiteX5" fmla="*/ 29355 w 1087473"/>
              <a:gd name="connsiteY5" fmla="*/ 577349 h 642735"/>
              <a:gd name="connsiteX6" fmla="*/ 999405 w 1087473"/>
              <a:gd name="connsiteY6" fmla="*/ 0 h 64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473" h="642735">
                <a:moveTo>
                  <a:pt x="999405" y="0"/>
                </a:moveTo>
                <a:lnTo>
                  <a:pt x="1087473" y="4447"/>
                </a:lnTo>
                <a:lnTo>
                  <a:pt x="1058117" y="65386"/>
                </a:lnTo>
                <a:cubicBezTo>
                  <a:pt x="871302" y="409281"/>
                  <a:pt x="506948" y="642735"/>
                  <a:pt x="88067" y="642735"/>
                </a:cubicBezTo>
                <a:lnTo>
                  <a:pt x="0" y="638288"/>
                </a:lnTo>
                <a:lnTo>
                  <a:pt x="29355" y="577349"/>
                </a:lnTo>
                <a:cubicBezTo>
                  <a:pt x="216170" y="233454"/>
                  <a:pt x="580525" y="0"/>
                  <a:pt x="999405" y="0"/>
                </a:cubicBezTo>
                <a:close/>
              </a:path>
            </a:pathLst>
          </a:custGeom>
          <a:gradFill>
            <a:gsLst>
              <a:gs pos="100000">
                <a:schemeClr val="accent1"/>
              </a:gs>
              <a:gs pos="0">
                <a:schemeClr val="accent1">
                  <a:alpha val="0"/>
                </a:schemeClr>
              </a:gs>
            </a:gsLst>
            <a:path path="circle">
              <a:fillToRect l="50000" t="50000" r="50000" b="50000"/>
            </a:path>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2" name="任意多边形: 形状 41"/>
          <p:cNvSpPr/>
          <p:nvPr/>
        </p:nvSpPr>
        <p:spPr>
          <a:xfrm rot="3608821" flipH="1">
            <a:off x="5517906" y="4677196"/>
            <a:ext cx="1087473" cy="642735"/>
          </a:xfrm>
          <a:custGeom>
            <a:avLst/>
            <a:gdLst>
              <a:gd name="connsiteX0" fmla="*/ 999405 w 1087473"/>
              <a:gd name="connsiteY0" fmla="*/ 0 h 642735"/>
              <a:gd name="connsiteX1" fmla="*/ 1087473 w 1087473"/>
              <a:gd name="connsiteY1" fmla="*/ 4447 h 642735"/>
              <a:gd name="connsiteX2" fmla="*/ 1058117 w 1087473"/>
              <a:gd name="connsiteY2" fmla="*/ 65386 h 642735"/>
              <a:gd name="connsiteX3" fmla="*/ 88067 w 1087473"/>
              <a:gd name="connsiteY3" fmla="*/ 642735 h 642735"/>
              <a:gd name="connsiteX4" fmla="*/ 0 w 1087473"/>
              <a:gd name="connsiteY4" fmla="*/ 638288 h 642735"/>
              <a:gd name="connsiteX5" fmla="*/ 29355 w 1087473"/>
              <a:gd name="connsiteY5" fmla="*/ 577349 h 642735"/>
              <a:gd name="connsiteX6" fmla="*/ 999405 w 1087473"/>
              <a:gd name="connsiteY6" fmla="*/ 0 h 64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473" h="642735">
                <a:moveTo>
                  <a:pt x="999405" y="0"/>
                </a:moveTo>
                <a:lnTo>
                  <a:pt x="1087473" y="4447"/>
                </a:lnTo>
                <a:lnTo>
                  <a:pt x="1058117" y="65386"/>
                </a:lnTo>
                <a:cubicBezTo>
                  <a:pt x="871302" y="409281"/>
                  <a:pt x="506948" y="642735"/>
                  <a:pt x="88067" y="642735"/>
                </a:cubicBezTo>
                <a:lnTo>
                  <a:pt x="0" y="638288"/>
                </a:lnTo>
                <a:lnTo>
                  <a:pt x="29355" y="577349"/>
                </a:lnTo>
                <a:cubicBezTo>
                  <a:pt x="216170" y="233454"/>
                  <a:pt x="580525" y="0"/>
                  <a:pt x="999405" y="0"/>
                </a:cubicBezTo>
                <a:close/>
              </a:path>
            </a:pathLst>
          </a:custGeom>
          <a:gradFill>
            <a:gsLst>
              <a:gs pos="100000">
                <a:schemeClr val="accent1"/>
              </a:gs>
              <a:gs pos="0">
                <a:schemeClr val="accent1">
                  <a:alpha val="0"/>
                </a:schemeClr>
              </a:gs>
            </a:gsLst>
            <a:path path="circle">
              <a:fillToRect l="50000" t="50000" r="50000" b="50000"/>
            </a:path>
          </a:gra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3" name="文本框 42"/>
          <p:cNvSpPr txBox="1"/>
          <p:nvPr/>
        </p:nvSpPr>
        <p:spPr>
          <a:xfrm>
            <a:off x="5201289" y="3058778"/>
            <a:ext cx="1789422" cy="461665"/>
          </a:xfrm>
          <a:prstGeom prst="rect">
            <a:avLst/>
          </a:prstGeom>
          <a:noFill/>
        </p:spPr>
        <p:txBody>
          <a:bodyPr wrap="square" rtlCol="0">
            <a:spAutoFit/>
          </a:bodyPr>
          <a:lstStyle/>
          <a:p>
            <a:pPr algn="ctr"/>
            <a:r>
              <a:rPr lang="en-US" altLang="zh-CN" sz="2400" b="1" dirty="0">
                <a:solidFill>
                  <a:schemeClr val="accent1"/>
                </a:solidFill>
                <a:latin typeface="+mj-ea"/>
                <a:ea typeface="+mj-ea"/>
              </a:rPr>
              <a:t>Senior</a:t>
            </a:r>
            <a:endParaRPr lang="zh-CN" altLang="en-US" sz="2400" b="1" dirty="0">
              <a:solidFill>
                <a:schemeClr val="accent1"/>
              </a:solidFill>
              <a:latin typeface="+mj-ea"/>
              <a:ea typeface="+mj-ea"/>
            </a:endParaRPr>
          </a:p>
        </p:txBody>
      </p:sp>
      <p:sp>
        <p:nvSpPr>
          <p:cNvPr id="44" name="文本框 43"/>
          <p:cNvSpPr txBox="1"/>
          <p:nvPr/>
        </p:nvSpPr>
        <p:spPr>
          <a:xfrm>
            <a:off x="2777983" y="682948"/>
            <a:ext cx="6567318" cy="1503617"/>
          </a:xfrm>
          <a:prstGeom prst="rect">
            <a:avLst/>
          </a:prstGeom>
          <a:noFill/>
        </p:spPr>
        <p:txBody>
          <a:bodyPr wrap="square" rtlCol="0">
            <a:spAutoFit/>
          </a:bodyPr>
          <a:lstStyle/>
          <a:p>
            <a:pPr algn="ctr">
              <a:lnSpc>
                <a:spcPct val="130000"/>
              </a:lnSpc>
            </a:pPr>
            <a:r>
              <a:rPr lang="zh-CN" altLang="en-US" dirty="0">
                <a:solidFill>
                  <a:schemeClr val="tx1">
                    <a:lumMod val="95000"/>
                    <a:lumOff val="5000"/>
                  </a:schemeClr>
                </a:solidFill>
              </a:rPr>
              <a:t>发现工作名称中含有对级别的描述，譬如高级数据分析师。先对工作名称进行词频统计，统计出表示“高级”的</a:t>
            </a:r>
            <a:r>
              <a:rPr lang="en-US" altLang="zh-CN" dirty="0">
                <a:solidFill>
                  <a:schemeClr val="tx1">
                    <a:lumMod val="95000"/>
                    <a:lumOff val="5000"/>
                  </a:schemeClr>
                </a:solidFill>
              </a:rPr>
              <a:t>8</a:t>
            </a:r>
            <a:r>
              <a:rPr lang="zh-CN" altLang="en-US" dirty="0">
                <a:solidFill>
                  <a:schemeClr val="tx1">
                    <a:lumMod val="95000"/>
                    <a:lumOff val="5000"/>
                  </a:schemeClr>
                </a:solidFill>
              </a:rPr>
              <a:t>个词汇。并统计出含有此类词汇的高工资占比高于</a:t>
            </a:r>
            <a:r>
              <a:rPr lang="en-US" altLang="zh-CN" dirty="0">
                <a:solidFill>
                  <a:schemeClr val="tx1">
                    <a:lumMod val="95000"/>
                    <a:lumOff val="5000"/>
                  </a:schemeClr>
                </a:solidFill>
              </a:rPr>
              <a:t>50%</a:t>
            </a:r>
            <a:r>
              <a:rPr lang="zh-CN" altLang="en-US" dirty="0">
                <a:solidFill>
                  <a:schemeClr val="tx1">
                    <a:lumMod val="95000"/>
                    <a:lumOff val="5000"/>
                  </a:schemeClr>
                </a:solidFill>
              </a:rPr>
              <a:t>，因此选择“是否含有高级”这一二分类变量作为关键特征。</a:t>
            </a:r>
            <a:endParaRPr lang="en-US" altLang="zh-CN" dirty="0">
              <a:solidFill>
                <a:schemeClr val="tx1">
                  <a:lumMod val="95000"/>
                  <a:lumOff val="5000"/>
                </a:schemeClr>
              </a:solidFill>
            </a:endParaRPr>
          </a:p>
        </p:txBody>
      </p:sp>
      <p:cxnSp>
        <p:nvCxnSpPr>
          <p:cNvPr id="45" name="直接连接符 44"/>
          <p:cNvCxnSpPr>
            <a:stCxn id="20" idx="0"/>
          </p:cNvCxnSpPr>
          <p:nvPr/>
        </p:nvCxnSpPr>
        <p:spPr>
          <a:xfrm flipV="1">
            <a:off x="6061644" y="2063566"/>
            <a:ext cx="0" cy="26813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22" idx="6"/>
          </p:cNvCxnSpPr>
          <p:nvPr/>
        </p:nvCxnSpPr>
        <p:spPr>
          <a:xfrm flipV="1">
            <a:off x="8076181" y="4998563"/>
            <a:ext cx="439346" cy="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21" idx="2"/>
          </p:cNvCxnSpPr>
          <p:nvPr/>
        </p:nvCxnSpPr>
        <p:spPr>
          <a:xfrm flipH="1" flipV="1">
            <a:off x="3690257" y="4998563"/>
            <a:ext cx="356847" cy="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6166339" y="4778909"/>
            <a:ext cx="1789422" cy="461665"/>
          </a:xfrm>
          <a:prstGeom prst="rect">
            <a:avLst/>
          </a:prstGeom>
          <a:noFill/>
        </p:spPr>
        <p:txBody>
          <a:bodyPr wrap="square" rtlCol="0">
            <a:spAutoFit/>
          </a:bodyPr>
          <a:lstStyle/>
          <a:p>
            <a:pPr algn="ctr"/>
            <a:r>
              <a:rPr lang="en-US" altLang="zh-CN" sz="2400" b="1" dirty="0" err="1">
                <a:solidFill>
                  <a:schemeClr val="accent1"/>
                </a:solidFill>
                <a:latin typeface="+mj-ea"/>
                <a:ea typeface="+mj-ea"/>
              </a:rPr>
              <a:t>Jclass</a:t>
            </a:r>
            <a:endParaRPr lang="zh-CN" altLang="en-US" sz="2400" b="1" dirty="0">
              <a:solidFill>
                <a:schemeClr val="accent1"/>
              </a:solidFill>
              <a:latin typeface="+mj-ea"/>
              <a:ea typeface="+mj-ea"/>
            </a:endParaRPr>
          </a:p>
        </p:txBody>
      </p:sp>
      <p:sp>
        <p:nvSpPr>
          <p:cNvPr id="49" name="文本框 48"/>
          <p:cNvSpPr txBox="1"/>
          <p:nvPr/>
        </p:nvSpPr>
        <p:spPr>
          <a:xfrm>
            <a:off x="4100010" y="4778909"/>
            <a:ext cx="1789422" cy="461665"/>
          </a:xfrm>
          <a:prstGeom prst="rect">
            <a:avLst/>
          </a:prstGeom>
          <a:noFill/>
        </p:spPr>
        <p:txBody>
          <a:bodyPr wrap="square" rtlCol="0">
            <a:spAutoFit/>
          </a:bodyPr>
          <a:lstStyle/>
          <a:p>
            <a:pPr algn="ctr"/>
            <a:r>
              <a:rPr lang="en-US" altLang="zh-CN" sz="2400" b="1" dirty="0">
                <a:solidFill>
                  <a:schemeClr val="accent1"/>
                </a:solidFill>
                <a:latin typeface="+mj-ea"/>
                <a:ea typeface="+mj-ea"/>
              </a:rPr>
              <a:t>Portion</a:t>
            </a:r>
            <a:endParaRPr lang="zh-CN" altLang="en-US" sz="2400" b="1" dirty="0">
              <a:solidFill>
                <a:schemeClr val="accent1"/>
              </a:solidFill>
              <a:latin typeface="+mj-ea"/>
              <a:ea typeface="+mj-ea"/>
            </a:endParaRPr>
          </a:p>
        </p:txBody>
      </p:sp>
      <p:sp>
        <p:nvSpPr>
          <p:cNvPr id="50" name="文本框 49"/>
          <p:cNvSpPr txBox="1"/>
          <p:nvPr/>
        </p:nvSpPr>
        <p:spPr>
          <a:xfrm>
            <a:off x="8629998" y="4318401"/>
            <a:ext cx="2937732" cy="2223814"/>
          </a:xfrm>
          <a:prstGeom prst="rect">
            <a:avLst/>
          </a:prstGeom>
          <a:noFill/>
        </p:spPr>
        <p:txBody>
          <a:bodyPr wrap="square" rtlCol="0">
            <a:spAutoFit/>
          </a:bodyPr>
          <a:lstStyle/>
          <a:p>
            <a:pPr>
              <a:lnSpc>
                <a:spcPct val="130000"/>
              </a:lnSpc>
            </a:pPr>
            <a:r>
              <a:rPr lang="zh-CN" altLang="en-US" dirty="0">
                <a:solidFill>
                  <a:schemeClr val="tx1">
                    <a:lumMod val="95000"/>
                    <a:lumOff val="5000"/>
                  </a:schemeClr>
                </a:solidFill>
              </a:rPr>
              <a:t>再次对工作名称进行</a:t>
            </a:r>
            <a:r>
              <a:rPr lang="en-US" altLang="zh-CN" dirty="0">
                <a:solidFill>
                  <a:schemeClr val="tx1">
                    <a:lumMod val="95000"/>
                    <a:lumOff val="5000"/>
                  </a:schemeClr>
                </a:solidFill>
              </a:rPr>
              <a:t>2-6</a:t>
            </a:r>
            <a:r>
              <a:rPr lang="zh-CN" altLang="en-US" dirty="0">
                <a:solidFill>
                  <a:schemeClr val="tx1">
                    <a:lumMod val="95000"/>
                    <a:lumOff val="5000"/>
                  </a:schemeClr>
                </a:solidFill>
              </a:rPr>
              <a:t>长度的词频统计。提取出</a:t>
            </a:r>
            <a:r>
              <a:rPr lang="en-US" altLang="zh-CN" dirty="0">
                <a:solidFill>
                  <a:schemeClr val="tx1">
                    <a:lumMod val="95000"/>
                    <a:lumOff val="5000"/>
                  </a:schemeClr>
                </a:solidFill>
              </a:rPr>
              <a:t>9</a:t>
            </a:r>
            <a:r>
              <a:rPr lang="zh-CN" altLang="en-US" dirty="0">
                <a:solidFill>
                  <a:schemeClr val="tx1">
                    <a:lumMod val="95000"/>
                    <a:lumOff val="5000"/>
                  </a:schemeClr>
                </a:solidFill>
              </a:rPr>
              <a:t>个类别，并删除属于多个类别的样本（共</a:t>
            </a:r>
            <a:r>
              <a:rPr lang="en-US" altLang="zh-CN" dirty="0">
                <a:solidFill>
                  <a:schemeClr val="tx1">
                    <a:lumMod val="95000"/>
                    <a:lumOff val="5000"/>
                  </a:schemeClr>
                </a:solidFill>
              </a:rPr>
              <a:t>65</a:t>
            </a:r>
            <a:r>
              <a:rPr lang="zh-CN" altLang="en-US" dirty="0">
                <a:solidFill>
                  <a:schemeClr val="tx1">
                    <a:lumMod val="95000"/>
                    <a:lumOff val="5000"/>
                  </a:schemeClr>
                </a:solidFill>
              </a:rPr>
              <a:t>个），画出不同类别的工作箱线图，发现不同类别工资有明显区别。</a:t>
            </a:r>
            <a:endParaRPr lang="zh-CN" altLang="zh-CN" dirty="0">
              <a:solidFill>
                <a:schemeClr val="tx1">
                  <a:lumMod val="95000"/>
                  <a:lumOff val="5000"/>
                </a:schemeClr>
              </a:solidFill>
            </a:endParaRPr>
          </a:p>
        </p:txBody>
      </p:sp>
      <p:sp>
        <p:nvSpPr>
          <p:cNvPr id="51" name="文本框 50"/>
          <p:cNvSpPr txBox="1"/>
          <p:nvPr/>
        </p:nvSpPr>
        <p:spPr>
          <a:xfrm>
            <a:off x="669436" y="2854322"/>
            <a:ext cx="2937732" cy="3664208"/>
          </a:xfrm>
          <a:prstGeom prst="rect">
            <a:avLst/>
          </a:prstGeom>
          <a:noFill/>
        </p:spPr>
        <p:txBody>
          <a:bodyPr wrap="square" rtlCol="0">
            <a:spAutoFit/>
          </a:bodyPr>
          <a:lstStyle/>
          <a:p>
            <a:pPr algn="just">
              <a:lnSpc>
                <a:spcPct val="130000"/>
              </a:lnSpc>
            </a:pPr>
            <a:r>
              <a:rPr lang="en-US" altLang="zh-CN" dirty="0">
                <a:solidFill>
                  <a:schemeClr val="tx1">
                    <a:lumMod val="95000"/>
                    <a:lumOff val="5000"/>
                  </a:schemeClr>
                </a:solidFill>
              </a:rPr>
              <a:t>1.</a:t>
            </a:r>
            <a:r>
              <a:rPr lang="zh-CN" altLang="en-US" dirty="0">
                <a:solidFill>
                  <a:schemeClr val="tx1">
                    <a:lumMod val="95000"/>
                    <a:lumOff val="5000"/>
                  </a:schemeClr>
                </a:solidFill>
              </a:rPr>
              <a:t>提取月薪分数变量</a:t>
            </a:r>
            <a:r>
              <a:rPr lang="en-US" altLang="zh-CN" dirty="0">
                <a:solidFill>
                  <a:schemeClr val="tx1">
                    <a:lumMod val="95000"/>
                    <a:lumOff val="5000"/>
                  </a:schemeClr>
                </a:solidFill>
              </a:rPr>
              <a:t>Portion</a:t>
            </a:r>
            <a:endParaRPr lang="en-US" altLang="zh-CN" dirty="0">
              <a:solidFill>
                <a:schemeClr val="tx1">
                  <a:lumMod val="95000"/>
                  <a:lumOff val="5000"/>
                </a:schemeClr>
              </a:solidFill>
            </a:endParaRPr>
          </a:p>
          <a:p>
            <a:pPr algn="just">
              <a:lnSpc>
                <a:spcPct val="130000"/>
              </a:lnSpc>
            </a:pPr>
            <a:r>
              <a:rPr lang="en-US" altLang="zh-CN" dirty="0">
                <a:solidFill>
                  <a:schemeClr val="tx1">
                    <a:lumMod val="95000"/>
                    <a:lumOff val="5000"/>
                  </a:schemeClr>
                </a:solidFill>
              </a:rPr>
              <a:t>2.</a:t>
            </a:r>
            <a:r>
              <a:rPr lang="zh-CN" altLang="en-US" dirty="0">
                <a:solidFill>
                  <a:schemeClr val="tx1">
                    <a:lumMod val="95000"/>
                    <a:lumOff val="5000"/>
                  </a:schemeClr>
                </a:solidFill>
              </a:rPr>
              <a:t>对没有描述</a:t>
            </a:r>
            <a:r>
              <a:rPr lang="en-US" altLang="zh-CN" dirty="0">
                <a:solidFill>
                  <a:schemeClr val="tx1">
                    <a:lumMod val="95000"/>
                    <a:lumOff val="5000"/>
                  </a:schemeClr>
                </a:solidFill>
              </a:rPr>
              <a:t>Portion</a:t>
            </a:r>
            <a:r>
              <a:rPr lang="zh-CN" altLang="en-US" dirty="0">
                <a:solidFill>
                  <a:schemeClr val="tx1">
                    <a:lumMod val="95000"/>
                    <a:lumOff val="5000"/>
                  </a:schemeClr>
                </a:solidFill>
              </a:rPr>
              <a:t>但工作福利中含有“年终奖”的工作，设置</a:t>
            </a:r>
            <a:r>
              <a:rPr lang="en-US" altLang="zh-CN" dirty="0">
                <a:solidFill>
                  <a:schemeClr val="tx1">
                    <a:lumMod val="95000"/>
                    <a:lumOff val="5000"/>
                  </a:schemeClr>
                </a:solidFill>
              </a:rPr>
              <a:t>Portion=</a:t>
            </a:r>
            <a:r>
              <a:rPr lang="zh-CN" altLang="en-US" dirty="0">
                <a:solidFill>
                  <a:schemeClr val="tx1">
                    <a:lumMod val="95000"/>
                    <a:lumOff val="5000"/>
                  </a:schemeClr>
                </a:solidFill>
              </a:rPr>
              <a:t>已有的平均值</a:t>
            </a:r>
            <a:endParaRPr lang="en-US" altLang="zh-CN" dirty="0">
              <a:solidFill>
                <a:schemeClr val="tx1">
                  <a:lumMod val="95000"/>
                  <a:lumOff val="5000"/>
                </a:schemeClr>
              </a:solidFill>
            </a:endParaRPr>
          </a:p>
          <a:p>
            <a:pPr algn="just">
              <a:lnSpc>
                <a:spcPct val="130000"/>
              </a:lnSpc>
            </a:pPr>
            <a:r>
              <a:rPr lang="en-US" altLang="zh-CN" dirty="0">
                <a:solidFill>
                  <a:schemeClr val="tx1">
                    <a:lumMod val="95000"/>
                    <a:lumOff val="5000"/>
                  </a:schemeClr>
                </a:solidFill>
              </a:rPr>
              <a:t>3.</a:t>
            </a:r>
            <a:r>
              <a:rPr lang="zh-CN" altLang="en-US" dirty="0">
                <a:solidFill>
                  <a:schemeClr val="tx1">
                    <a:lumMod val="95000"/>
                    <a:lumOff val="5000"/>
                  </a:schemeClr>
                </a:solidFill>
              </a:rPr>
              <a:t>对没有描述</a:t>
            </a:r>
            <a:r>
              <a:rPr lang="en-US" altLang="zh-CN" dirty="0">
                <a:solidFill>
                  <a:schemeClr val="tx1">
                    <a:lumMod val="95000"/>
                    <a:lumOff val="5000"/>
                  </a:schemeClr>
                </a:solidFill>
              </a:rPr>
              <a:t>Portion</a:t>
            </a:r>
            <a:r>
              <a:rPr lang="zh-CN" altLang="en-US" dirty="0">
                <a:solidFill>
                  <a:schemeClr val="tx1">
                    <a:lumMod val="95000"/>
                    <a:lumOff val="5000"/>
                  </a:schemeClr>
                </a:solidFill>
              </a:rPr>
              <a:t>但工作福利中不含有“年终奖”的工作，设置</a:t>
            </a:r>
            <a:r>
              <a:rPr lang="en-US" altLang="zh-CN" dirty="0">
                <a:solidFill>
                  <a:schemeClr val="tx1">
                    <a:lumMod val="95000"/>
                    <a:lumOff val="5000"/>
                  </a:schemeClr>
                </a:solidFill>
              </a:rPr>
              <a:t>Portion=12</a:t>
            </a:r>
            <a:endParaRPr lang="en-US" altLang="zh-CN" dirty="0">
              <a:solidFill>
                <a:schemeClr val="tx1">
                  <a:lumMod val="95000"/>
                  <a:lumOff val="5000"/>
                </a:schemeClr>
              </a:solidFill>
            </a:endParaRPr>
          </a:p>
          <a:p>
            <a:pPr algn="just">
              <a:lnSpc>
                <a:spcPct val="130000"/>
              </a:lnSpc>
            </a:pPr>
            <a:r>
              <a:rPr lang="en-US" altLang="zh-CN" dirty="0">
                <a:solidFill>
                  <a:schemeClr val="tx1">
                    <a:lumMod val="95000"/>
                    <a:lumOff val="5000"/>
                  </a:schemeClr>
                </a:solidFill>
              </a:rPr>
              <a:t>4.Portion&gt;=16</a:t>
            </a:r>
            <a:r>
              <a:rPr lang="zh-CN" altLang="en-US" dirty="0">
                <a:solidFill>
                  <a:schemeClr val="tx1">
                    <a:lumMod val="95000"/>
                    <a:lumOff val="5000"/>
                  </a:schemeClr>
                </a:solidFill>
              </a:rPr>
              <a:t>的样本</a:t>
            </a:r>
            <a:r>
              <a:rPr lang="en-US" altLang="zh-CN" dirty="0">
                <a:solidFill>
                  <a:schemeClr val="tx1">
                    <a:lumMod val="95000"/>
                    <a:lumOff val="5000"/>
                  </a:schemeClr>
                </a:solidFill>
              </a:rPr>
              <a:t>Portion</a:t>
            </a:r>
            <a:r>
              <a:rPr lang="zh-CN" altLang="en-US" dirty="0">
                <a:solidFill>
                  <a:schemeClr val="tx1">
                    <a:lumMod val="95000"/>
                    <a:lumOff val="5000"/>
                  </a:schemeClr>
                </a:solidFill>
              </a:rPr>
              <a:t>取为</a:t>
            </a:r>
            <a:r>
              <a:rPr lang="en-US" altLang="zh-CN" dirty="0">
                <a:solidFill>
                  <a:schemeClr val="tx1">
                    <a:lumMod val="95000"/>
                    <a:lumOff val="5000"/>
                  </a:schemeClr>
                </a:solidFill>
              </a:rPr>
              <a:t>16</a:t>
            </a:r>
            <a:endParaRPr lang="zh-CN" altLang="zh-CN" dirty="0">
              <a:solidFill>
                <a:schemeClr val="tx1">
                  <a:lumMod val="95000"/>
                  <a:lumOff val="5000"/>
                </a:schemeClr>
              </a:solidFill>
            </a:endParaRPr>
          </a:p>
          <a:p>
            <a:pPr algn="just">
              <a:lnSpc>
                <a:spcPct val="130000"/>
              </a:lnSpc>
            </a:pPr>
            <a:endParaRPr lang="zh-CN" altLang="zh-CN" dirty="0">
              <a:solidFill>
                <a:schemeClr val="tx1">
                  <a:lumMod val="95000"/>
                  <a:lumOff val="5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数据处理</a:t>
            </a:r>
            <a:endParaRPr lang="zh-CN" altLang="en-US" dirty="0"/>
          </a:p>
        </p:txBody>
      </p:sp>
      <p:grpSp>
        <p:nvGrpSpPr>
          <p:cNvPr id="18" name="组合 17"/>
          <p:cNvGrpSpPr/>
          <p:nvPr/>
        </p:nvGrpSpPr>
        <p:grpSpPr>
          <a:xfrm>
            <a:off x="434976" y="1285720"/>
            <a:ext cx="5567926" cy="2269019"/>
            <a:chOff x="1019176" y="1412720"/>
            <a:chExt cx="5567926" cy="2269019"/>
          </a:xfrm>
        </p:grpSpPr>
        <p:sp>
          <p:nvSpPr>
            <p:cNvPr id="19" name="矩形: 圆角 18"/>
            <p:cNvSpPr/>
            <p:nvPr/>
          </p:nvSpPr>
          <p:spPr>
            <a:xfrm>
              <a:off x="1019176" y="1539875"/>
              <a:ext cx="5488893" cy="2016125"/>
            </a:xfrm>
            <a:prstGeom prst="roundRect">
              <a:avLst>
                <a:gd name="adj" fmla="val 2089"/>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p:cNvSpPr/>
            <p:nvPr/>
          </p:nvSpPr>
          <p:spPr>
            <a:xfrm>
              <a:off x="1208313" y="1747836"/>
              <a:ext cx="1600200" cy="1600200"/>
            </a:xfrm>
            <a:prstGeom prst="roundRect">
              <a:avLst>
                <a:gd name="adj" fmla="val 396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Salary</a:t>
              </a:r>
              <a:endParaRPr lang="zh-CN" altLang="en-US" sz="3600" dirty="0"/>
            </a:p>
          </p:txBody>
        </p:sp>
        <p:sp>
          <p:nvSpPr>
            <p:cNvPr id="24" name="文本框 23"/>
            <p:cNvSpPr txBox="1"/>
            <p:nvPr/>
          </p:nvSpPr>
          <p:spPr>
            <a:xfrm>
              <a:off x="3007513" y="1412720"/>
              <a:ext cx="3579589" cy="226901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1600" dirty="0">
                  <a:solidFill>
                    <a:schemeClr val="tx1">
                      <a:lumMod val="85000"/>
                      <a:lumOff val="15000"/>
                    </a:schemeClr>
                  </a:solidFill>
                </a:rPr>
                <a:t>提取最大、最小月工资</a:t>
              </a:r>
              <a:endParaRPr lang="en-US" altLang="zh-CN" sz="1600" dirty="0">
                <a:solidFill>
                  <a:schemeClr val="tx1">
                    <a:lumMod val="85000"/>
                    <a:lumOff val="15000"/>
                  </a:schemeClr>
                </a:solidFill>
              </a:endParaRPr>
            </a:p>
            <a:p>
              <a:pPr marL="342900" indent="-342900">
                <a:lnSpc>
                  <a:spcPct val="150000"/>
                </a:lnSpc>
                <a:buFont typeface="Arial" panose="020B0604020202020204" pitchFamily="34" charset="0"/>
                <a:buChar char="•"/>
              </a:pPr>
              <a:r>
                <a:rPr lang="zh-CN" altLang="en-US" sz="1600" dirty="0">
                  <a:solidFill>
                    <a:schemeClr val="tx1">
                      <a:lumMod val="85000"/>
                      <a:lumOff val="15000"/>
                    </a:schemeClr>
                  </a:solidFill>
                </a:rPr>
                <a:t>最大最小月工资乘以</a:t>
              </a:r>
              <a:r>
                <a:rPr lang="en-US" altLang="zh-CN" sz="1600" dirty="0">
                  <a:solidFill>
                    <a:schemeClr val="tx1">
                      <a:lumMod val="85000"/>
                      <a:lumOff val="15000"/>
                    </a:schemeClr>
                  </a:solidFill>
                </a:rPr>
                <a:t>Portion</a:t>
              </a:r>
              <a:r>
                <a:rPr lang="zh-CN" altLang="en-US" sz="1600" dirty="0">
                  <a:solidFill>
                    <a:schemeClr val="tx1">
                      <a:lumMod val="85000"/>
                      <a:lumOff val="15000"/>
                    </a:schemeClr>
                  </a:solidFill>
                </a:rPr>
                <a:t>，得到年工资</a:t>
              </a:r>
              <a:endParaRPr lang="en-US" altLang="zh-CN" sz="1600" dirty="0">
                <a:solidFill>
                  <a:schemeClr val="tx1">
                    <a:lumMod val="85000"/>
                    <a:lumOff val="15000"/>
                  </a:schemeClr>
                </a:solidFill>
              </a:endParaRPr>
            </a:p>
            <a:p>
              <a:pPr marL="342900" indent="-342900">
                <a:lnSpc>
                  <a:spcPct val="150000"/>
                </a:lnSpc>
                <a:buFont typeface="Arial" panose="020B0604020202020204" pitchFamily="34" charset="0"/>
                <a:buChar char="•"/>
              </a:pPr>
              <a:r>
                <a:rPr lang="zh-CN" altLang="en-US" sz="1600" dirty="0">
                  <a:solidFill>
                    <a:schemeClr val="tx1">
                      <a:lumMod val="85000"/>
                      <a:lumOff val="15000"/>
                    </a:schemeClr>
                  </a:solidFill>
                </a:rPr>
                <a:t>最终工资</a:t>
              </a:r>
              <a:r>
                <a:rPr lang="en-US" altLang="zh-CN" sz="1600" dirty="0">
                  <a:solidFill>
                    <a:schemeClr val="tx1">
                      <a:lumMod val="85000"/>
                      <a:lumOff val="15000"/>
                    </a:schemeClr>
                  </a:solidFill>
                </a:rPr>
                <a:t>=</a:t>
              </a:r>
              <a:r>
                <a:rPr lang="zh-CN" altLang="en-US" sz="1600" dirty="0">
                  <a:solidFill>
                    <a:schemeClr val="tx1">
                      <a:lumMod val="85000"/>
                      <a:lumOff val="15000"/>
                    </a:schemeClr>
                  </a:solidFill>
                </a:rPr>
                <a:t>（最大最小工资差值）*</a:t>
              </a:r>
              <a:r>
                <a:rPr lang="en-US" altLang="zh-CN" sz="1600" dirty="0">
                  <a:solidFill>
                    <a:schemeClr val="tx1">
                      <a:lumMod val="85000"/>
                      <a:lumOff val="15000"/>
                    </a:schemeClr>
                  </a:solidFill>
                </a:rPr>
                <a:t>0.35+</a:t>
              </a:r>
              <a:r>
                <a:rPr lang="zh-CN" altLang="en-US" sz="1600" dirty="0">
                  <a:solidFill>
                    <a:schemeClr val="tx1">
                      <a:lumMod val="85000"/>
                      <a:lumOff val="15000"/>
                    </a:schemeClr>
                  </a:solidFill>
                </a:rPr>
                <a:t>最小工资</a:t>
              </a:r>
              <a:r>
                <a:rPr lang="en-US" altLang="zh-CN" sz="1600" dirty="0">
                  <a:solidFill>
                    <a:schemeClr val="tx1">
                      <a:lumMod val="85000"/>
                      <a:lumOff val="15000"/>
                    </a:schemeClr>
                  </a:solidFill>
                </a:rPr>
                <a:t>.</a:t>
              </a:r>
              <a:r>
                <a:rPr lang="zh-CN" altLang="en-US" sz="1600" dirty="0">
                  <a:solidFill>
                    <a:schemeClr val="tx1">
                      <a:lumMod val="85000"/>
                      <a:lumOff val="15000"/>
                    </a:schemeClr>
                  </a:solidFill>
                </a:rPr>
                <a:t>并做</a:t>
              </a:r>
              <a:r>
                <a:rPr lang="en-US" altLang="zh-CN" sz="1600" dirty="0">
                  <a:solidFill>
                    <a:schemeClr val="tx1">
                      <a:lumMod val="85000"/>
                      <a:lumOff val="15000"/>
                    </a:schemeClr>
                  </a:solidFill>
                </a:rPr>
                <a:t>1%</a:t>
              </a:r>
              <a:r>
                <a:rPr lang="zh-CN" altLang="en-US" sz="1600" dirty="0">
                  <a:solidFill>
                    <a:schemeClr val="tx1">
                      <a:lumMod val="85000"/>
                      <a:lumOff val="15000"/>
                    </a:schemeClr>
                  </a:solidFill>
                </a:rPr>
                <a:t>的缩尾处理</a:t>
              </a:r>
              <a:endParaRPr lang="zh-CN" altLang="en-US" sz="1600" dirty="0">
                <a:solidFill>
                  <a:schemeClr val="tx1">
                    <a:lumMod val="85000"/>
                    <a:lumOff val="15000"/>
                  </a:schemeClr>
                </a:solidFill>
              </a:endParaRPr>
            </a:p>
          </p:txBody>
        </p:sp>
      </p:grpSp>
      <p:grpSp>
        <p:nvGrpSpPr>
          <p:cNvPr id="25" name="组合 24"/>
          <p:cNvGrpSpPr/>
          <p:nvPr/>
        </p:nvGrpSpPr>
        <p:grpSpPr>
          <a:xfrm>
            <a:off x="6288770" y="1412875"/>
            <a:ext cx="5526993" cy="2016125"/>
            <a:chOff x="1019176" y="1539875"/>
            <a:chExt cx="5526993" cy="2016125"/>
          </a:xfrm>
        </p:grpSpPr>
        <p:sp>
          <p:nvSpPr>
            <p:cNvPr id="26" name="矩形: 圆角 25"/>
            <p:cNvSpPr/>
            <p:nvPr/>
          </p:nvSpPr>
          <p:spPr>
            <a:xfrm>
              <a:off x="1019176" y="1539875"/>
              <a:ext cx="5488893" cy="2016125"/>
            </a:xfrm>
            <a:prstGeom prst="roundRect">
              <a:avLst>
                <a:gd name="adj" fmla="val 2089"/>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p:cNvSpPr/>
            <p:nvPr/>
          </p:nvSpPr>
          <p:spPr>
            <a:xfrm>
              <a:off x="1208313" y="1747836"/>
              <a:ext cx="1600200" cy="1600200"/>
            </a:xfrm>
            <a:prstGeom prst="roundRect">
              <a:avLst>
                <a:gd name="adj" fmla="val 396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Edu</a:t>
              </a:r>
              <a:endParaRPr lang="zh-CN" altLang="en-US" sz="3600" dirty="0"/>
            </a:p>
          </p:txBody>
        </p:sp>
        <p:sp>
          <p:nvSpPr>
            <p:cNvPr id="28" name="文本框 27"/>
            <p:cNvSpPr txBox="1"/>
            <p:nvPr/>
          </p:nvSpPr>
          <p:spPr>
            <a:xfrm>
              <a:off x="2966580" y="1602292"/>
              <a:ext cx="3579589" cy="188987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chemeClr val="tx1">
                      <a:lumMod val="85000"/>
                      <a:lumOff val="15000"/>
                    </a:schemeClr>
                  </a:solidFill>
                </a:rPr>
                <a:t>大专以下、学历不限取</a:t>
              </a:r>
              <a:r>
                <a:rPr lang="en-US" altLang="zh-CN" sz="2000" dirty="0">
                  <a:solidFill>
                    <a:schemeClr val="tx1">
                      <a:lumMod val="85000"/>
                      <a:lumOff val="15000"/>
                    </a:schemeClr>
                  </a:solidFill>
                </a:rPr>
                <a:t>0</a:t>
              </a:r>
              <a:endParaRPr lang="en-US" altLang="zh-CN" sz="2000" dirty="0">
                <a:solidFill>
                  <a:schemeClr val="tx1">
                    <a:lumMod val="85000"/>
                    <a:lumOff val="15000"/>
                  </a:schemeClr>
                </a:solidFill>
              </a:endParaRPr>
            </a:p>
            <a:p>
              <a:pPr marL="342900" indent="-342900">
                <a:lnSpc>
                  <a:spcPct val="150000"/>
                </a:lnSpc>
                <a:buFont typeface="Arial" panose="020B0604020202020204" pitchFamily="34" charset="0"/>
                <a:buChar char="•"/>
              </a:pPr>
              <a:r>
                <a:rPr lang="zh-CN" altLang="en-US" sz="2000" dirty="0">
                  <a:solidFill>
                    <a:schemeClr val="tx1">
                      <a:lumMod val="85000"/>
                      <a:lumOff val="15000"/>
                    </a:schemeClr>
                  </a:solidFill>
                </a:rPr>
                <a:t>大专取</a:t>
              </a:r>
              <a:r>
                <a:rPr lang="en-US" altLang="zh-CN" sz="2000" dirty="0">
                  <a:solidFill>
                    <a:schemeClr val="tx1">
                      <a:lumMod val="85000"/>
                      <a:lumOff val="15000"/>
                    </a:schemeClr>
                  </a:solidFill>
                </a:rPr>
                <a:t>1</a:t>
              </a:r>
              <a:endParaRPr lang="en-US" altLang="zh-CN" sz="2000" dirty="0">
                <a:solidFill>
                  <a:schemeClr val="tx1">
                    <a:lumMod val="85000"/>
                    <a:lumOff val="15000"/>
                  </a:schemeClr>
                </a:solidFill>
              </a:endParaRPr>
            </a:p>
            <a:p>
              <a:pPr marL="342900" indent="-342900">
                <a:lnSpc>
                  <a:spcPct val="150000"/>
                </a:lnSpc>
                <a:buFont typeface="Arial" panose="020B0604020202020204" pitchFamily="34" charset="0"/>
                <a:buChar char="•"/>
              </a:pPr>
              <a:r>
                <a:rPr lang="zh-CN" altLang="en-US" sz="2000" dirty="0">
                  <a:solidFill>
                    <a:schemeClr val="tx1">
                      <a:lumMod val="85000"/>
                      <a:lumOff val="15000"/>
                    </a:schemeClr>
                  </a:solidFill>
                </a:rPr>
                <a:t>本科取</a:t>
              </a:r>
              <a:r>
                <a:rPr lang="en-US" altLang="zh-CN" sz="2000" dirty="0">
                  <a:solidFill>
                    <a:schemeClr val="tx1">
                      <a:lumMod val="85000"/>
                      <a:lumOff val="15000"/>
                    </a:schemeClr>
                  </a:solidFill>
                </a:rPr>
                <a:t>2</a:t>
              </a:r>
              <a:endParaRPr lang="en-US" altLang="zh-CN" sz="2000" dirty="0">
                <a:solidFill>
                  <a:schemeClr val="tx1">
                    <a:lumMod val="85000"/>
                    <a:lumOff val="15000"/>
                  </a:schemeClr>
                </a:solidFill>
              </a:endParaRPr>
            </a:p>
            <a:p>
              <a:pPr marL="342900" indent="-342900">
                <a:lnSpc>
                  <a:spcPct val="150000"/>
                </a:lnSpc>
                <a:buFont typeface="Arial" panose="020B0604020202020204" pitchFamily="34" charset="0"/>
                <a:buChar char="•"/>
              </a:pPr>
              <a:r>
                <a:rPr lang="zh-CN" altLang="en-US" sz="2000" dirty="0">
                  <a:solidFill>
                    <a:schemeClr val="tx1">
                      <a:lumMod val="85000"/>
                      <a:lumOff val="15000"/>
                    </a:schemeClr>
                  </a:solidFill>
                </a:rPr>
                <a:t>硕士及以上取</a:t>
              </a:r>
              <a:r>
                <a:rPr lang="en-US" altLang="zh-CN" sz="2000" dirty="0">
                  <a:solidFill>
                    <a:schemeClr val="tx1">
                      <a:lumMod val="85000"/>
                      <a:lumOff val="15000"/>
                    </a:schemeClr>
                  </a:solidFill>
                </a:rPr>
                <a:t>3</a:t>
              </a:r>
              <a:endParaRPr lang="zh-CN" altLang="en-US" sz="2000" dirty="0">
                <a:solidFill>
                  <a:schemeClr val="tx1">
                    <a:lumMod val="85000"/>
                    <a:lumOff val="15000"/>
                  </a:schemeClr>
                </a:solidFill>
              </a:endParaRPr>
            </a:p>
          </p:txBody>
        </p:sp>
      </p:grpSp>
      <p:grpSp>
        <p:nvGrpSpPr>
          <p:cNvPr id="29" name="组合 28"/>
          <p:cNvGrpSpPr/>
          <p:nvPr/>
        </p:nvGrpSpPr>
        <p:grpSpPr>
          <a:xfrm>
            <a:off x="434976" y="3767218"/>
            <a:ext cx="5507942" cy="2125582"/>
            <a:chOff x="1019176" y="1430418"/>
            <a:chExt cx="5507942" cy="2125582"/>
          </a:xfrm>
        </p:grpSpPr>
        <p:sp>
          <p:nvSpPr>
            <p:cNvPr id="30" name="矩形: 圆角 29"/>
            <p:cNvSpPr/>
            <p:nvPr/>
          </p:nvSpPr>
          <p:spPr>
            <a:xfrm>
              <a:off x="1019176" y="1539875"/>
              <a:ext cx="5488893" cy="2016125"/>
            </a:xfrm>
            <a:prstGeom prst="roundRect">
              <a:avLst>
                <a:gd name="adj" fmla="val 2089"/>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1208313" y="1747836"/>
              <a:ext cx="1600200" cy="1600200"/>
            </a:xfrm>
            <a:prstGeom prst="roundRect">
              <a:avLst>
                <a:gd name="adj" fmla="val 396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t>Min_exp</a:t>
              </a:r>
              <a:endParaRPr lang="zh-CN" altLang="en-US" sz="2800" dirty="0"/>
            </a:p>
          </p:txBody>
        </p:sp>
        <p:sp>
          <p:nvSpPr>
            <p:cNvPr id="32" name="文本框 31"/>
            <p:cNvSpPr txBox="1"/>
            <p:nvPr/>
          </p:nvSpPr>
          <p:spPr>
            <a:xfrm>
              <a:off x="2947529" y="1430418"/>
              <a:ext cx="3579589" cy="21255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schemeClr val="tx1">
                      <a:lumMod val="85000"/>
                      <a:lumOff val="15000"/>
                    </a:schemeClr>
                  </a:solidFill>
                </a:rPr>
                <a:t>取最低工作经验要求作为关键变量</a:t>
              </a:r>
              <a:endParaRPr lang="en-US" altLang="zh-CN" dirty="0">
                <a:solidFill>
                  <a:schemeClr val="tx1">
                    <a:lumMod val="85000"/>
                    <a:lumOff val="15000"/>
                  </a:schemeClr>
                </a:solidFill>
              </a:endParaRPr>
            </a:p>
            <a:p>
              <a:pPr marL="342900" indent="-342900">
                <a:lnSpc>
                  <a:spcPct val="150000"/>
                </a:lnSpc>
                <a:buFont typeface="Arial" panose="020B0604020202020204" pitchFamily="34" charset="0"/>
                <a:buChar char="•"/>
              </a:pPr>
              <a:r>
                <a:rPr lang="zh-CN" altLang="en-US" dirty="0">
                  <a:solidFill>
                    <a:schemeClr val="tx1">
                      <a:lumMod val="85000"/>
                      <a:lumOff val="15000"/>
                    </a:schemeClr>
                  </a:solidFill>
                </a:rPr>
                <a:t>在校</a:t>
              </a:r>
              <a:r>
                <a:rPr lang="en-US" altLang="zh-CN" dirty="0">
                  <a:solidFill>
                    <a:schemeClr val="tx1">
                      <a:lumMod val="85000"/>
                      <a:lumOff val="15000"/>
                    </a:schemeClr>
                  </a:solidFill>
                </a:rPr>
                <a:t>\</a:t>
              </a:r>
              <a:r>
                <a:rPr lang="zh-CN" altLang="en-US" dirty="0">
                  <a:solidFill>
                    <a:schemeClr val="tx1">
                      <a:lumMod val="85000"/>
                      <a:lumOff val="15000"/>
                    </a:schemeClr>
                  </a:solidFill>
                </a:rPr>
                <a:t>应届、经验不限取</a:t>
              </a:r>
              <a:r>
                <a:rPr lang="en-US" altLang="zh-CN" dirty="0">
                  <a:solidFill>
                    <a:schemeClr val="tx1">
                      <a:lumMod val="85000"/>
                      <a:lumOff val="15000"/>
                    </a:schemeClr>
                  </a:solidFill>
                </a:rPr>
                <a:t>0</a:t>
              </a:r>
              <a:endParaRPr lang="en-US" altLang="zh-CN" dirty="0">
                <a:solidFill>
                  <a:schemeClr val="tx1">
                    <a:lumMod val="85000"/>
                    <a:lumOff val="15000"/>
                  </a:schemeClr>
                </a:solidFill>
              </a:endParaRPr>
            </a:p>
            <a:p>
              <a:pPr marL="342900" indent="-342900">
                <a:lnSpc>
                  <a:spcPct val="150000"/>
                </a:lnSpc>
                <a:buFont typeface="Arial" panose="020B0604020202020204" pitchFamily="34" charset="0"/>
                <a:buChar char="•"/>
              </a:pPr>
              <a:r>
                <a:rPr lang="zh-CN" altLang="en-US" dirty="0">
                  <a:solidFill>
                    <a:schemeClr val="tx1">
                      <a:lumMod val="85000"/>
                      <a:lumOff val="15000"/>
                    </a:schemeClr>
                  </a:solidFill>
                </a:rPr>
                <a:t>最低工作经验只有</a:t>
              </a:r>
              <a:r>
                <a:rPr lang="en-US" altLang="zh-CN" dirty="0">
                  <a:solidFill>
                    <a:schemeClr val="tx1">
                      <a:lumMod val="85000"/>
                      <a:lumOff val="15000"/>
                    </a:schemeClr>
                  </a:solidFill>
                </a:rPr>
                <a:t>4</a:t>
              </a:r>
              <a:r>
                <a:rPr lang="zh-CN" altLang="en-US" dirty="0">
                  <a:solidFill>
                    <a:schemeClr val="tx1">
                      <a:lumMod val="85000"/>
                      <a:lumOff val="15000"/>
                    </a:schemeClr>
                  </a:solidFill>
                </a:rPr>
                <a:t>个取值，故作为分类变量</a:t>
              </a:r>
              <a:endParaRPr lang="en-US" altLang="zh-CN" dirty="0">
                <a:solidFill>
                  <a:schemeClr val="tx1">
                    <a:lumMod val="85000"/>
                    <a:lumOff val="15000"/>
                  </a:schemeClr>
                </a:solidFill>
              </a:endParaRPr>
            </a:p>
          </p:txBody>
        </p:sp>
      </p:grpSp>
      <p:grpSp>
        <p:nvGrpSpPr>
          <p:cNvPr id="33" name="组合 32"/>
          <p:cNvGrpSpPr/>
          <p:nvPr/>
        </p:nvGrpSpPr>
        <p:grpSpPr>
          <a:xfrm>
            <a:off x="6288770" y="3876675"/>
            <a:ext cx="5488893" cy="2016125"/>
            <a:chOff x="1019176" y="1539875"/>
            <a:chExt cx="5488893" cy="2016125"/>
          </a:xfrm>
        </p:grpSpPr>
        <p:sp>
          <p:nvSpPr>
            <p:cNvPr id="34" name="矩形: 圆角 33"/>
            <p:cNvSpPr/>
            <p:nvPr/>
          </p:nvSpPr>
          <p:spPr>
            <a:xfrm>
              <a:off x="1019176" y="1539875"/>
              <a:ext cx="5488893" cy="2016125"/>
            </a:xfrm>
            <a:prstGeom prst="roundRect">
              <a:avLst>
                <a:gd name="adj" fmla="val 2089"/>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p:cNvSpPr/>
            <p:nvPr/>
          </p:nvSpPr>
          <p:spPr>
            <a:xfrm>
              <a:off x="1208313" y="1747836"/>
              <a:ext cx="1600200" cy="1600200"/>
            </a:xfrm>
            <a:prstGeom prst="roundRect">
              <a:avLst>
                <a:gd name="adj" fmla="val 396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t>Csize</a:t>
              </a:r>
              <a:endParaRPr lang="zh-CN" altLang="en-US" sz="2800" dirty="0"/>
            </a:p>
          </p:txBody>
        </p:sp>
        <p:sp>
          <p:nvSpPr>
            <p:cNvPr id="36" name="文本框 35"/>
            <p:cNvSpPr txBox="1"/>
            <p:nvPr/>
          </p:nvSpPr>
          <p:spPr>
            <a:xfrm>
              <a:off x="2928480" y="1666124"/>
              <a:ext cx="3579589" cy="188987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chemeClr val="tx1">
                      <a:lumMod val="85000"/>
                      <a:lumOff val="15000"/>
                    </a:schemeClr>
                  </a:solidFill>
                </a:rPr>
                <a:t>原始数据</a:t>
              </a:r>
              <a:r>
                <a:rPr lang="en-US" altLang="zh-CN" sz="2000" dirty="0">
                  <a:solidFill>
                    <a:schemeClr val="tx1">
                      <a:lumMod val="85000"/>
                      <a:lumOff val="15000"/>
                    </a:schemeClr>
                  </a:solidFill>
                </a:rPr>
                <a:t>size</a:t>
              </a:r>
              <a:r>
                <a:rPr lang="zh-CN" altLang="en-US" sz="2000" dirty="0">
                  <a:solidFill>
                    <a:schemeClr val="tx1">
                      <a:lumMod val="85000"/>
                      <a:lumOff val="15000"/>
                    </a:schemeClr>
                  </a:solidFill>
                </a:rPr>
                <a:t>取值为</a:t>
              </a:r>
              <a:r>
                <a:rPr lang="en-US" altLang="zh-CN" sz="2000" dirty="0">
                  <a:solidFill>
                    <a:schemeClr val="tx1">
                      <a:lumMod val="85000"/>
                      <a:lumOff val="15000"/>
                    </a:schemeClr>
                  </a:solidFill>
                </a:rPr>
                <a:t>6</a:t>
              </a:r>
              <a:r>
                <a:rPr lang="zh-CN" altLang="en-US" sz="2000" dirty="0">
                  <a:solidFill>
                    <a:schemeClr val="tx1">
                      <a:lumMod val="85000"/>
                      <a:lumOff val="15000"/>
                    </a:schemeClr>
                  </a:solidFill>
                </a:rPr>
                <a:t>类</a:t>
              </a:r>
              <a:endParaRPr lang="en-US" altLang="zh-CN" sz="2000" dirty="0">
                <a:solidFill>
                  <a:schemeClr val="tx1">
                    <a:lumMod val="85000"/>
                    <a:lumOff val="15000"/>
                  </a:schemeClr>
                </a:solidFill>
              </a:endParaRPr>
            </a:p>
            <a:p>
              <a:pPr marL="342900" indent="-342900">
                <a:lnSpc>
                  <a:spcPct val="150000"/>
                </a:lnSpc>
                <a:buFont typeface="Arial" panose="020B0604020202020204" pitchFamily="34" charset="0"/>
                <a:buChar char="•"/>
              </a:pPr>
              <a:r>
                <a:rPr lang="zh-CN" altLang="en-US" sz="2000" dirty="0">
                  <a:solidFill>
                    <a:schemeClr val="tx1">
                      <a:lumMod val="85000"/>
                      <a:lumOff val="15000"/>
                    </a:schemeClr>
                  </a:solidFill>
                </a:rPr>
                <a:t>考虑</a:t>
              </a:r>
              <a:r>
                <a:rPr lang="en-US" altLang="zh-CN" sz="2000" dirty="0">
                  <a:solidFill>
                    <a:schemeClr val="tx1">
                      <a:lumMod val="85000"/>
                      <a:lumOff val="15000"/>
                    </a:schemeClr>
                  </a:solidFill>
                </a:rPr>
                <a:t>6</a:t>
              </a:r>
              <a:r>
                <a:rPr lang="zh-CN" altLang="en-US" sz="2000" dirty="0">
                  <a:solidFill>
                    <a:schemeClr val="tx1">
                      <a:lumMod val="85000"/>
                      <a:lumOff val="15000"/>
                    </a:schemeClr>
                  </a:solidFill>
                </a:rPr>
                <a:t>个分类样本分布不均，将其合并为一个数量级为一类</a:t>
              </a:r>
              <a:endParaRPr lang="en-US" altLang="zh-CN" sz="2000" dirty="0">
                <a:solidFill>
                  <a:schemeClr val="tx1">
                    <a:lumMod val="85000"/>
                    <a:lumOff val="15000"/>
                  </a:schemeClr>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数据处理</a:t>
            </a:r>
            <a:endParaRPr lang="zh-CN" altLang="en-US" dirty="0"/>
          </a:p>
        </p:txBody>
      </p:sp>
      <p:grpSp>
        <p:nvGrpSpPr>
          <p:cNvPr id="37" name="组合 36"/>
          <p:cNvGrpSpPr/>
          <p:nvPr/>
        </p:nvGrpSpPr>
        <p:grpSpPr>
          <a:xfrm>
            <a:off x="6764078" y="1298407"/>
            <a:ext cx="4800600" cy="1599676"/>
            <a:chOff x="6852978" y="1438107"/>
            <a:chExt cx="4800600" cy="1599676"/>
          </a:xfrm>
        </p:grpSpPr>
        <p:sp>
          <p:nvSpPr>
            <p:cNvPr id="38" name="文本框 37"/>
            <p:cNvSpPr txBox="1"/>
            <p:nvPr/>
          </p:nvSpPr>
          <p:spPr>
            <a:xfrm>
              <a:off x="6908800" y="1438107"/>
              <a:ext cx="1866900" cy="400110"/>
            </a:xfrm>
            <a:prstGeom prst="rect">
              <a:avLst/>
            </a:prstGeom>
            <a:noFill/>
          </p:spPr>
          <p:txBody>
            <a:bodyPr wrap="square" rtlCol="0">
              <a:spAutoFit/>
            </a:bodyPr>
            <a:lstStyle/>
            <a:p>
              <a:r>
                <a:rPr lang="en-US" altLang="zh-CN" sz="2000" b="1" dirty="0" err="1">
                  <a:solidFill>
                    <a:schemeClr val="accent1"/>
                  </a:solidFill>
                  <a:latin typeface="+mj-ea"/>
                  <a:ea typeface="+mj-ea"/>
                </a:rPr>
                <a:t>Cclass</a:t>
              </a:r>
              <a:endParaRPr lang="zh-CN" altLang="en-US" sz="2000" b="1" dirty="0">
                <a:solidFill>
                  <a:schemeClr val="accent1"/>
                </a:solidFill>
                <a:latin typeface="+mj-ea"/>
                <a:ea typeface="+mj-ea"/>
              </a:endParaRPr>
            </a:p>
          </p:txBody>
        </p:sp>
        <p:sp>
          <p:nvSpPr>
            <p:cNvPr id="39" name="矩形 38"/>
            <p:cNvSpPr/>
            <p:nvPr/>
          </p:nvSpPr>
          <p:spPr>
            <a:xfrm>
              <a:off x="6852978" y="1894265"/>
              <a:ext cx="4800600" cy="1143518"/>
            </a:xfrm>
            <a:prstGeom prst="rect">
              <a:avLst/>
            </a:prstGeom>
          </p:spPr>
          <p:txBody>
            <a:bodyPr wrap="square">
              <a:spAutoFit/>
            </a:bodyPr>
            <a:lstStyle/>
            <a:p>
              <a:pPr eaLnBrk="0" hangingPunct="0">
                <a:lnSpc>
                  <a:spcPct val="130000"/>
                </a:lnSpc>
                <a:spcBef>
                  <a:spcPct val="50000"/>
                </a:spcBef>
              </a:pPr>
              <a:r>
                <a:rPr lang="zh-CN" altLang="en-US" dirty="0"/>
                <a:t>参照</a:t>
              </a:r>
              <a:r>
                <a:rPr lang="en-US" altLang="zh-CN" dirty="0"/>
                <a:t>《</a:t>
              </a:r>
              <a:r>
                <a:rPr lang="zh-CN" altLang="en-US" dirty="0"/>
                <a:t>城市商业魅力排行榜</a:t>
              </a:r>
              <a:r>
                <a:rPr lang="en-US" altLang="zh-CN" dirty="0"/>
                <a:t>》</a:t>
              </a:r>
              <a:r>
                <a:rPr lang="zh-CN" altLang="en-US" dirty="0"/>
                <a:t>，划分一线城市，新一线城市，二线城市以及三线及以下城市定义城市等级变量</a:t>
              </a:r>
              <a:r>
                <a:rPr lang="en-US" altLang="zh-CN" dirty="0" err="1"/>
                <a:t>Cclass</a:t>
              </a:r>
              <a:endParaRPr lang="zh-CN" altLang="en-US" dirty="0"/>
            </a:p>
          </p:txBody>
        </p:sp>
      </p:grpSp>
      <p:grpSp>
        <p:nvGrpSpPr>
          <p:cNvPr id="40" name="组合 39"/>
          <p:cNvGrpSpPr/>
          <p:nvPr/>
        </p:nvGrpSpPr>
        <p:grpSpPr>
          <a:xfrm>
            <a:off x="6764078" y="3074873"/>
            <a:ext cx="4800600" cy="1400075"/>
            <a:chOff x="6852978" y="1676400"/>
            <a:chExt cx="4800600" cy="1400075"/>
          </a:xfrm>
        </p:grpSpPr>
        <p:sp>
          <p:nvSpPr>
            <p:cNvPr id="41" name="文本框 40"/>
            <p:cNvSpPr txBox="1"/>
            <p:nvPr/>
          </p:nvSpPr>
          <p:spPr>
            <a:xfrm>
              <a:off x="6908800" y="1676400"/>
              <a:ext cx="1866900" cy="400110"/>
            </a:xfrm>
            <a:prstGeom prst="rect">
              <a:avLst/>
            </a:prstGeom>
            <a:noFill/>
          </p:spPr>
          <p:txBody>
            <a:bodyPr wrap="square" rtlCol="0">
              <a:spAutoFit/>
            </a:bodyPr>
            <a:lstStyle/>
            <a:p>
              <a:endParaRPr lang="zh-CN" altLang="en-US" sz="2000" b="1" dirty="0">
                <a:solidFill>
                  <a:schemeClr val="accent2"/>
                </a:solidFill>
                <a:latin typeface="+mj-ea"/>
                <a:ea typeface="+mj-ea"/>
              </a:endParaRPr>
            </a:p>
          </p:txBody>
        </p:sp>
        <p:sp>
          <p:nvSpPr>
            <p:cNvPr id="42" name="矩形 41"/>
            <p:cNvSpPr/>
            <p:nvPr/>
          </p:nvSpPr>
          <p:spPr>
            <a:xfrm>
              <a:off x="6852978" y="1776311"/>
              <a:ext cx="4800600" cy="1300164"/>
            </a:xfrm>
            <a:prstGeom prst="rect">
              <a:avLst/>
            </a:prstGeom>
          </p:spPr>
          <p:txBody>
            <a:bodyPr wrap="square">
              <a:spAutoFit/>
            </a:bodyPr>
            <a:lstStyle/>
            <a:p>
              <a:pPr eaLnBrk="0" hangingPunct="0">
                <a:lnSpc>
                  <a:spcPct val="130000"/>
                </a:lnSpc>
                <a:spcBef>
                  <a:spcPct val="50000"/>
                </a:spcBef>
              </a:pPr>
              <a:r>
                <a:rPr lang="en-US" altLang="zh-CN" sz="1400" dirty="0">
                  <a:solidFill>
                    <a:prstClr val="black">
                      <a:lumMod val="85000"/>
                      <a:lumOff val="15000"/>
                    </a:prstClr>
                  </a:solidFill>
                  <a:latin typeface="Didot" panose="02000503000000020003"/>
                </a:rPr>
                <a:t>1.</a:t>
              </a:r>
              <a:r>
                <a:rPr lang="zh-CN" altLang="en-US" sz="1400" dirty="0">
                  <a:solidFill>
                    <a:prstClr val="black">
                      <a:lumMod val="85000"/>
                      <a:lumOff val="15000"/>
                    </a:prstClr>
                  </a:solidFill>
                  <a:latin typeface="Didot" panose="02000503000000020003"/>
                </a:rPr>
                <a:t>选取股票期权、五险一金、补充医疗保险、带薪年假、定期体检作为关键词，分别生成二分类变量</a:t>
              </a:r>
              <a:endParaRPr lang="en-US" altLang="zh-CN" sz="1400" dirty="0">
                <a:solidFill>
                  <a:prstClr val="black">
                    <a:lumMod val="85000"/>
                    <a:lumOff val="15000"/>
                  </a:prstClr>
                </a:solidFill>
                <a:latin typeface="Didot" panose="02000503000000020003"/>
              </a:endParaRPr>
            </a:p>
            <a:p>
              <a:pPr eaLnBrk="0" hangingPunct="0">
                <a:lnSpc>
                  <a:spcPct val="130000"/>
                </a:lnSpc>
                <a:spcBef>
                  <a:spcPct val="50000"/>
                </a:spcBef>
              </a:pPr>
              <a:r>
                <a:rPr lang="en-US" altLang="zh-CN" sz="1400" dirty="0">
                  <a:solidFill>
                    <a:prstClr val="black">
                      <a:lumMod val="85000"/>
                      <a:lumOff val="15000"/>
                    </a:prstClr>
                  </a:solidFill>
                  <a:latin typeface="Didot" panose="02000503000000020003"/>
                </a:rPr>
                <a:t>2.</a:t>
              </a:r>
              <a:r>
                <a:rPr lang="zh-CN" altLang="en-US" sz="1400" dirty="0">
                  <a:solidFill>
                    <a:prstClr val="black">
                      <a:lumMod val="85000"/>
                      <a:lumOff val="15000"/>
                    </a:prstClr>
                  </a:solidFill>
                  <a:latin typeface="Didot" panose="02000503000000020003"/>
                </a:rPr>
                <a:t>统计每一份工作提到的总的福利项数，并减去上述</a:t>
              </a:r>
              <a:r>
                <a:rPr lang="en-US" altLang="zh-CN" sz="1400" dirty="0">
                  <a:solidFill>
                    <a:prstClr val="black">
                      <a:lumMod val="85000"/>
                      <a:lumOff val="15000"/>
                    </a:prstClr>
                  </a:solidFill>
                  <a:latin typeface="Didot" panose="02000503000000020003"/>
                </a:rPr>
                <a:t>5</a:t>
              </a:r>
              <a:r>
                <a:rPr lang="zh-CN" altLang="en-US" sz="1400" dirty="0">
                  <a:solidFill>
                    <a:prstClr val="black">
                      <a:lumMod val="85000"/>
                      <a:lumOff val="15000"/>
                    </a:prstClr>
                  </a:solidFill>
                  <a:latin typeface="Didot" panose="02000503000000020003"/>
                </a:rPr>
                <a:t>类福利，得到额外福利</a:t>
              </a:r>
              <a:r>
                <a:rPr lang="en-US" altLang="zh-CN" sz="1400" dirty="0" err="1">
                  <a:solidFill>
                    <a:prstClr val="black">
                      <a:lumMod val="85000"/>
                      <a:lumOff val="15000"/>
                    </a:prstClr>
                  </a:solidFill>
                  <a:latin typeface="Didot" panose="02000503000000020003"/>
                </a:rPr>
                <a:t>Ebenefits</a:t>
              </a:r>
              <a:endParaRPr lang="zh-CN" altLang="en-US" sz="1400" dirty="0"/>
            </a:p>
          </p:txBody>
        </p:sp>
      </p:grpSp>
      <p:grpSp>
        <p:nvGrpSpPr>
          <p:cNvPr id="43" name="组合 42"/>
          <p:cNvGrpSpPr/>
          <p:nvPr/>
        </p:nvGrpSpPr>
        <p:grpSpPr>
          <a:xfrm>
            <a:off x="6819900" y="4613045"/>
            <a:ext cx="4800600" cy="1218828"/>
            <a:chOff x="6908800" y="1676400"/>
            <a:chExt cx="4800600" cy="1218828"/>
          </a:xfrm>
        </p:grpSpPr>
        <p:sp>
          <p:nvSpPr>
            <p:cNvPr id="44" name="文本框 43"/>
            <p:cNvSpPr txBox="1"/>
            <p:nvPr/>
          </p:nvSpPr>
          <p:spPr>
            <a:xfrm>
              <a:off x="6908800" y="1676400"/>
              <a:ext cx="1866900" cy="398780"/>
            </a:xfrm>
            <a:prstGeom prst="rect">
              <a:avLst/>
            </a:prstGeom>
            <a:noFill/>
          </p:spPr>
          <p:txBody>
            <a:bodyPr wrap="square" rtlCol="0">
              <a:spAutoFit/>
            </a:bodyPr>
            <a:lstStyle/>
            <a:p>
              <a:r>
                <a:rPr lang="zh-CN" altLang="en-US" sz="2000" b="1" dirty="0">
                  <a:solidFill>
                    <a:schemeClr val="accent1"/>
                  </a:solidFill>
                  <a:latin typeface="+mj-ea"/>
                  <a:ea typeface="+mj-ea"/>
                </a:rPr>
                <a:t>Internet</a:t>
              </a:r>
              <a:endParaRPr lang="zh-CN" altLang="en-US" sz="2000" b="1" dirty="0">
                <a:solidFill>
                  <a:schemeClr val="accent3"/>
                </a:solidFill>
                <a:latin typeface="+mj-ea"/>
                <a:ea typeface="+mj-ea"/>
              </a:endParaRPr>
            </a:p>
          </p:txBody>
        </p:sp>
        <p:sp>
          <p:nvSpPr>
            <p:cNvPr id="45" name="矩形 44"/>
            <p:cNvSpPr/>
            <p:nvPr/>
          </p:nvSpPr>
          <p:spPr>
            <a:xfrm>
              <a:off x="6908800" y="2107320"/>
              <a:ext cx="4800600" cy="787908"/>
            </a:xfrm>
            <a:prstGeom prst="rect">
              <a:avLst/>
            </a:prstGeom>
          </p:spPr>
          <p:txBody>
            <a:bodyPr wrap="square">
              <a:spAutoFit/>
            </a:bodyPr>
            <a:lstStyle/>
            <a:p>
              <a:pPr eaLnBrk="0" hangingPunct="0">
                <a:lnSpc>
                  <a:spcPct val="130000"/>
                </a:lnSpc>
                <a:spcBef>
                  <a:spcPct val="50000"/>
                </a:spcBef>
              </a:pPr>
              <a:r>
                <a:rPr lang="zh-CN" altLang="en-US" dirty="0">
                  <a:solidFill>
                    <a:prstClr val="black">
                      <a:lumMod val="85000"/>
                      <a:lumOff val="15000"/>
                    </a:prstClr>
                  </a:solidFill>
                  <a:latin typeface="Didot" panose="02000503000000020003"/>
                </a:rPr>
                <a:t>将公司是否是信息传播、软件和信息技术服务行业，创建行业变量</a:t>
              </a:r>
              <a:r>
                <a:rPr lang="en-US" altLang="zh-CN" dirty="0">
                  <a:solidFill>
                    <a:prstClr val="black">
                      <a:lumMod val="85000"/>
                      <a:lumOff val="15000"/>
                    </a:prstClr>
                  </a:solidFill>
                  <a:latin typeface="Didot" panose="02000503000000020003"/>
                </a:rPr>
                <a:t>Internet</a:t>
              </a:r>
              <a:endParaRPr lang="zh-CN" altLang="en-US" dirty="0"/>
            </a:p>
          </p:txBody>
        </p:sp>
      </p:grpSp>
      <p:cxnSp>
        <p:nvCxnSpPr>
          <p:cNvPr id="46" name="直接连接符 45"/>
          <p:cNvCxnSpPr/>
          <p:nvPr/>
        </p:nvCxnSpPr>
        <p:spPr>
          <a:xfrm>
            <a:off x="6883400" y="2908300"/>
            <a:ext cx="4800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883400" y="4457700"/>
            <a:ext cx="4800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3822" y="2356797"/>
            <a:ext cx="5973721" cy="2839361"/>
          </a:xfrm>
          <a:prstGeom prst="rect">
            <a:avLst/>
          </a:prstGeom>
        </p:spPr>
      </p:pic>
      <p:sp>
        <p:nvSpPr>
          <p:cNvPr id="19" name="文本框 18"/>
          <p:cNvSpPr txBox="1"/>
          <p:nvPr/>
        </p:nvSpPr>
        <p:spPr>
          <a:xfrm>
            <a:off x="6764078" y="2943984"/>
            <a:ext cx="1866900" cy="400110"/>
          </a:xfrm>
          <a:prstGeom prst="rect">
            <a:avLst/>
          </a:prstGeom>
          <a:noFill/>
        </p:spPr>
        <p:txBody>
          <a:bodyPr wrap="square" rtlCol="0">
            <a:spAutoFit/>
          </a:bodyPr>
          <a:lstStyle/>
          <a:p>
            <a:r>
              <a:rPr lang="zh-CN" altLang="en-US" sz="2000" b="1" dirty="0">
                <a:solidFill>
                  <a:schemeClr val="accent1"/>
                </a:solidFill>
                <a:latin typeface="+mj-ea"/>
                <a:ea typeface="+mj-ea"/>
              </a:rPr>
              <a:t>公司福利变量</a:t>
            </a:r>
            <a:endParaRPr lang="zh-CN" altLang="en-US" sz="2000" b="1" dirty="0">
              <a:solidFill>
                <a:schemeClr val="accent1"/>
              </a:solidFill>
              <a:latin typeface="+mj-ea"/>
              <a:ea typeface="+mj-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362201" y="396241"/>
          <a:ext cx="11504428" cy="6017895"/>
        </p:xfrm>
        <a:graphic>
          <a:graphicData uri="http://schemas.openxmlformats.org/drawingml/2006/table">
            <a:tbl>
              <a:tblPr firstRow="1" bandRow="1">
                <a:tableStyleId>{5C22544A-7EE6-4342-B048-85BDC9FD1C3A}</a:tableStyleId>
              </a:tblPr>
              <a:tblGrid>
                <a:gridCol w="2010410"/>
                <a:gridCol w="2215515"/>
                <a:gridCol w="2418080"/>
                <a:gridCol w="4860423"/>
              </a:tblGrid>
              <a:tr h="36576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变量名</a:t>
                      </a:r>
                      <a:endParaRPr lang="zh-CN" altLang="en-US" dirty="0"/>
                    </a:p>
                  </a:txBody>
                  <a:tcPr/>
                </a:tc>
                <a:tc>
                  <a:txBody>
                    <a:bodyPr/>
                    <a:lstStyle/>
                    <a:p>
                      <a:r>
                        <a:rPr lang="zh-CN" altLang="en-US" dirty="0"/>
                        <a:t>变量取值范围</a:t>
                      </a:r>
                      <a:endParaRPr lang="zh-CN" altLang="en-US" dirty="0"/>
                    </a:p>
                  </a:txBody>
                  <a:tcPr/>
                </a:tc>
                <a:tc>
                  <a:txBody>
                    <a:bodyPr/>
                    <a:lstStyle/>
                    <a:p>
                      <a:r>
                        <a:rPr lang="zh-CN" altLang="en-US" dirty="0"/>
                        <a:t>变量类型</a:t>
                      </a:r>
                      <a:endParaRPr lang="zh-CN" altLang="en-US" dirty="0"/>
                    </a:p>
                  </a:txBody>
                  <a:tcPr/>
                </a:tc>
                <a:tc>
                  <a:txBody>
                    <a:bodyPr/>
                    <a:lstStyle/>
                    <a:p>
                      <a:r>
                        <a:rPr lang="zh-CN" altLang="en-US" dirty="0"/>
                        <a:t>变量含义</a:t>
                      </a:r>
                      <a:endParaRPr lang="zh-CN" altLang="en-US" dirty="0"/>
                    </a:p>
                  </a:txBody>
                  <a:tcPr/>
                </a:tc>
              </a:tr>
              <a:tr h="757178">
                <a:tc>
                  <a:txBody>
                    <a:bodyPr/>
                    <a:lstStyle/>
                    <a:p>
                      <a:r>
                        <a:rPr lang="en-US" altLang="zh-CN" dirty="0"/>
                        <a:t>Senior</a:t>
                      </a:r>
                      <a:endParaRPr lang="zh-CN" altLang="en-US" dirty="0"/>
                    </a:p>
                  </a:txBody>
                  <a:tcPr/>
                </a:tc>
                <a:tc>
                  <a:txBody>
                    <a:bodyPr/>
                    <a:lstStyle/>
                    <a:p>
                      <a:r>
                        <a:rPr lang="en-US" altLang="zh-CN" dirty="0"/>
                        <a:t>0,1</a:t>
                      </a:r>
                      <a:endParaRPr lang="zh-CN" altLang="en-US" dirty="0"/>
                    </a:p>
                  </a:txBody>
                  <a:tcPr/>
                </a:tc>
                <a:tc>
                  <a:txBody>
                    <a:bodyPr/>
                    <a:lstStyle/>
                    <a:p>
                      <a:r>
                        <a:rPr lang="zh-CN" altLang="en-US" dirty="0"/>
                        <a:t>分类变量</a:t>
                      </a:r>
                      <a:endParaRPr lang="zh-CN" altLang="en-US" dirty="0"/>
                    </a:p>
                  </a:txBody>
                  <a:tcPr/>
                </a:tc>
                <a:tc>
                  <a:txBody>
                    <a:bodyPr/>
                    <a:lstStyle/>
                    <a:p>
                      <a:r>
                        <a:rPr lang="zh-CN" altLang="en-US" sz="1400" dirty="0"/>
                        <a:t>工作名称中是否含有工程师、高级、专家、专员、研究院、资深、算法、开发等字眼。</a:t>
                      </a:r>
                      <a:endParaRPr lang="zh-CN" altLang="en-US" sz="1400" dirty="0"/>
                    </a:p>
                  </a:txBody>
                  <a:tcPr/>
                </a:tc>
              </a:tr>
              <a:tr h="723900">
                <a:tc>
                  <a:txBody>
                    <a:bodyPr/>
                    <a:lstStyle/>
                    <a:p>
                      <a:r>
                        <a:rPr lang="en-US" altLang="zh-CN" dirty="0"/>
                        <a:t>Jclass1</a:t>
                      </a:r>
                      <a:endParaRPr lang="zh-CN" altLang="en-US" dirty="0"/>
                    </a:p>
                  </a:txBody>
                  <a:tcPr/>
                </a:tc>
                <a:tc>
                  <a:txBody>
                    <a:bodyPr/>
                    <a:lstStyle/>
                    <a:p>
                      <a:r>
                        <a:rPr lang="en-US" altLang="zh-CN" dirty="0"/>
                        <a:t>1-10</a:t>
                      </a:r>
                      <a:endParaRPr lang="zh-CN" altLang="en-US" dirty="0"/>
                    </a:p>
                  </a:txBody>
                  <a:tcPr/>
                </a:tc>
                <a:tc>
                  <a:txBody>
                    <a:bodyPr/>
                    <a:lstStyle/>
                    <a:p>
                      <a:r>
                        <a:rPr lang="zh-CN" altLang="en-US" dirty="0"/>
                        <a:t>分类变量</a:t>
                      </a:r>
                      <a:endParaRPr lang="zh-CN" altLang="en-US" dirty="0"/>
                    </a:p>
                  </a:txBody>
                  <a:tcPr/>
                </a:tc>
                <a:tc>
                  <a:txBody>
                    <a:bodyPr/>
                    <a:lstStyle/>
                    <a:p>
                      <a:r>
                        <a:rPr lang="en-US" altLang="zh-CN" sz="1400" dirty="0"/>
                        <a:t>1</a:t>
                      </a:r>
                      <a:r>
                        <a:rPr lang="zh-CN" altLang="en-US" sz="1400" dirty="0"/>
                        <a:t>：爬虫；</a:t>
                      </a:r>
                      <a:r>
                        <a:rPr lang="en-US" altLang="zh-CN" sz="1400" dirty="0"/>
                        <a:t>2</a:t>
                      </a:r>
                      <a:r>
                        <a:rPr lang="zh-CN" altLang="en-US" sz="1400" dirty="0"/>
                        <a:t>：数据分析；</a:t>
                      </a:r>
                      <a:r>
                        <a:rPr lang="en-US" altLang="zh-CN" sz="1400" dirty="0"/>
                        <a:t>3</a:t>
                      </a:r>
                      <a:r>
                        <a:rPr lang="zh-CN" altLang="en-US" sz="1400" dirty="0"/>
                        <a:t>：后端；</a:t>
                      </a:r>
                      <a:r>
                        <a:rPr lang="en-US" altLang="zh-CN" sz="1400" dirty="0"/>
                        <a:t>4</a:t>
                      </a:r>
                      <a:r>
                        <a:rPr lang="zh-CN" altLang="en-US" sz="1400" dirty="0"/>
                        <a:t>：前端；</a:t>
                      </a:r>
                      <a:r>
                        <a:rPr lang="en-US" altLang="zh-CN" sz="1400" dirty="0"/>
                        <a:t>5</a:t>
                      </a:r>
                      <a:r>
                        <a:rPr lang="zh-CN" altLang="en-US" sz="1400" dirty="0"/>
                        <a:t>：运维；</a:t>
                      </a:r>
                      <a:r>
                        <a:rPr lang="en-US" altLang="zh-CN" sz="1400" dirty="0"/>
                        <a:t>6</a:t>
                      </a:r>
                      <a:r>
                        <a:rPr lang="zh-CN" altLang="en-US" sz="1400" dirty="0"/>
                        <a:t>：人工智能（含机器学习、深度学习、</a:t>
                      </a:r>
                      <a:r>
                        <a:rPr lang="en-US" altLang="zh-CN" sz="1400" dirty="0"/>
                        <a:t>AI</a:t>
                      </a:r>
                      <a:r>
                        <a:rPr lang="zh-CN" altLang="en-US" sz="1400" dirty="0"/>
                        <a:t>、数据挖掘）；</a:t>
                      </a:r>
                      <a:r>
                        <a:rPr lang="en-US" altLang="zh-CN" sz="1400" dirty="0"/>
                        <a:t>7</a:t>
                      </a:r>
                      <a:r>
                        <a:rPr lang="zh-CN" altLang="en-US" sz="1400" dirty="0"/>
                        <a:t>：大数据；</a:t>
                      </a:r>
                      <a:r>
                        <a:rPr lang="en-US" altLang="zh-CN" sz="1400" dirty="0"/>
                        <a:t>8</a:t>
                      </a:r>
                      <a:r>
                        <a:rPr lang="zh-CN" altLang="en-US" sz="1400" dirty="0"/>
                        <a:t>：测试；</a:t>
                      </a:r>
                      <a:r>
                        <a:rPr lang="en-US" altLang="zh-CN" sz="1400" dirty="0"/>
                        <a:t>9</a:t>
                      </a:r>
                      <a:r>
                        <a:rPr lang="zh-CN" altLang="en-US" sz="1400" dirty="0"/>
                        <a:t>：</a:t>
                      </a:r>
                      <a:r>
                        <a:rPr lang="en-US" altLang="zh-CN" sz="1400" dirty="0"/>
                        <a:t>Python</a:t>
                      </a:r>
                      <a:r>
                        <a:rPr lang="zh-CN" altLang="en-US" sz="1400" dirty="0"/>
                        <a:t>；</a:t>
                      </a:r>
                      <a:r>
                        <a:rPr lang="en-US" altLang="zh-CN" sz="1400" dirty="0"/>
                        <a:t>10</a:t>
                      </a:r>
                      <a:r>
                        <a:rPr lang="zh-CN" altLang="en-US" sz="1400" dirty="0"/>
                        <a:t>：其他</a:t>
                      </a:r>
                      <a:endParaRPr lang="zh-CN" altLang="en-US" sz="1400" dirty="0"/>
                    </a:p>
                  </a:txBody>
                  <a:tcPr/>
                </a:tc>
              </a:tr>
              <a:tr h="359618">
                <a:tc>
                  <a:txBody>
                    <a:bodyPr/>
                    <a:lstStyle/>
                    <a:p>
                      <a:r>
                        <a:rPr lang="en-US" altLang="zh-CN" dirty="0"/>
                        <a:t>Salary</a:t>
                      </a:r>
                      <a:endParaRPr lang="zh-CN" altLang="en-US" dirty="0"/>
                    </a:p>
                  </a:txBody>
                  <a:tcPr/>
                </a:tc>
                <a:tc>
                  <a:txBody>
                    <a:bodyPr/>
                    <a:lstStyle/>
                    <a:p>
                      <a:r>
                        <a:rPr lang="en-US" altLang="zh-CN" dirty="0"/>
                        <a:t>40-707</a:t>
                      </a:r>
                      <a:endParaRPr lang="zh-CN" altLang="en-US" dirty="0"/>
                    </a:p>
                  </a:txBody>
                  <a:tcPr/>
                </a:tc>
                <a:tc>
                  <a:txBody>
                    <a:bodyPr/>
                    <a:lstStyle/>
                    <a:p>
                      <a:r>
                        <a:rPr lang="zh-CN" altLang="en-US" dirty="0"/>
                        <a:t>连续变量</a:t>
                      </a:r>
                      <a:endParaRPr lang="zh-CN" altLang="en-US" dirty="0"/>
                    </a:p>
                  </a:txBody>
                  <a:tcPr/>
                </a:tc>
                <a:tc>
                  <a:txBody>
                    <a:bodyPr/>
                    <a:lstStyle/>
                    <a:p>
                      <a:r>
                        <a:rPr lang="zh-CN" altLang="en-US" sz="1400" dirty="0"/>
                        <a:t>模拟工作工资的中位数。后续模型都将</a:t>
                      </a:r>
                      <a:r>
                        <a:rPr lang="en-US" altLang="zh-CN" sz="1400" dirty="0"/>
                        <a:t>Salary</a:t>
                      </a:r>
                      <a:r>
                        <a:rPr lang="zh-CN" altLang="en-US" sz="1400" dirty="0"/>
                        <a:t>对数处理。</a:t>
                      </a:r>
                      <a:endParaRPr lang="zh-CN" altLang="en-US" sz="1400" dirty="0"/>
                    </a:p>
                  </a:txBody>
                  <a:tcPr/>
                </a:tc>
              </a:tr>
              <a:tr h="359618">
                <a:tc>
                  <a:txBody>
                    <a:bodyPr/>
                    <a:lstStyle/>
                    <a:p>
                      <a:r>
                        <a:rPr lang="en-US" altLang="zh-CN" dirty="0"/>
                        <a:t>Edu</a:t>
                      </a:r>
                      <a:endParaRPr lang="zh-CN" altLang="en-US" dirty="0"/>
                    </a:p>
                  </a:txBody>
                  <a:tcPr/>
                </a:tc>
                <a:tc>
                  <a:txBody>
                    <a:bodyPr/>
                    <a:lstStyle/>
                    <a:p>
                      <a:r>
                        <a:rPr lang="en-US" altLang="zh-CN" dirty="0"/>
                        <a:t>0-3</a:t>
                      </a:r>
                      <a:endParaRPr lang="zh-CN" altLang="en-US" dirty="0"/>
                    </a:p>
                  </a:txBody>
                  <a:tcPr/>
                </a:tc>
                <a:tc>
                  <a:txBody>
                    <a:bodyPr/>
                    <a:lstStyle/>
                    <a:p>
                      <a:r>
                        <a:rPr lang="zh-CN" altLang="en-US" dirty="0"/>
                        <a:t>分类变量</a:t>
                      </a:r>
                      <a:endParaRPr lang="zh-CN" altLang="en-US" dirty="0"/>
                    </a:p>
                  </a:txBody>
                  <a:tcPr/>
                </a:tc>
                <a:tc>
                  <a:txBody>
                    <a:bodyPr/>
                    <a:lstStyle/>
                    <a:p>
                      <a:r>
                        <a:rPr lang="zh-CN" altLang="en-US" sz="1400" dirty="0"/>
                        <a:t>工作所需最低学历</a:t>
                      </a:r>
                      <a:endParaRPr lang="zh-CN" altLang="en-US" sz="1400" dirty="0"/>
                    </a:p>
                  </a:txBody>
                  <a:tcPr/>
                </a:tc>
              </a:tr>
              <a:tr h="359618">
                <a:tc>
                  <a:txBody>
                    <a:bodyPr/>
                    <a:lstStyle/>
                    <a:p>
                      <a:r>
                        <a:rPr lang="en-US" altLang="zh-CN" dirty="0" err="1"/>
                        <a:t>Min_exp</a:t>
                      </a:r>
                      <a:endParaRPr lang="zh-CN" altLang="en-US" dirty="0"/>
                    </a:p>
                  </a:txBody>
                  <a:tcPr/>
                </a:tc>
                <a:tc>
                  <a:txBody>
                    <a:bodyPr/>
                    <a:lstStyle/>
                    <a:p>
                      <a:r>
                        <a:rPr lang="en-US" altLang="zh-CN" dirty="0"/>
                        <a:t>0,1,3,5</a:t>
                      </a:r>
                      <a:endParaRPr lang="zh-CN" altLang="en-US" dirty="0"/>
                    </a:p>
                  </a:txBody>
                  <a:tcPr/>
                </a:tc>
                <a:tc>
                  <a:txBody>
                    <a:bodyPr/>
                    <a:lstStyle/>
                    <a:p>
                      <a:r>
                        <a:rPr lang="zh-CN" altLang="en-US" dirty="0"/>
                        <a:t>分类变量</a:t>
                      </a:r>
                      <a:endParaRPr lang="zh-CN" altLang="en-US" dirty="0"/>
                    </a:p>
                  </a:txBody>
                  <a:tcPr/>
                </a:tc>
                <a:tc>
                  <a:txBody>
                    <a:bodyPr/>
                    <a:lstStyle/>
                    <a:p>
                      <a:r>
                        <a:rPr lang="zh-CN" altLang="en-US" sz="1400" dirty="0"/>
                        <a:t>工作所需最低工作经验</a:t>
                      </a:r>
                      <a:endParaRPr lang="zh-CN" altLang="en-US" sz="1400" dirty="0"/>
                    </a:p>
                  </a:txBody>
                  <a:tcPr/>
                </a:tc>
              </a:tr>
              <a:tr h="719236">
                <a:tc>
                  <a:txBody>
                    <a:bodyPr/>
                    <a:lstStyle/>
                    <a:p>
                      <a:r>
                        <a:rPr lang="en-US" altLang="zh-CN" dirty="0" err="1"/>
                        <a:t>Csize</a:t>
                      </a:r>
                      <a:endParaRPr lang="zh-CN" altLang="en-US" dirty="0"/>
                    </a:p>
                  </a:txBody>
                  <a:tcPr/>
                </a:tc>
                <a:tc>
                  <a:txBody>
                    <a:bodyPr/>
                    <a:lstStyle/>
                    <a:p>
                      <a:r>
                        <a:rPr lang="en-US" altLang="zh-CN" dirty="0"/>
                        <a:t>1-4</a:t>
                      </a:r>
                      <a:endParaRPr lang="zh-CN" altLang="en-US" dirty="0"/>
                    </a:p>
                  </a:txBody>
                  <a:tcPr/>
                </a:tc>
                <a:tc>
                  <a:txBody>
                    <a:bodyPr/>
                    <a:lstStyle/>
                    <a:p>
                      <a:r>
                        <a:rPr lang="zh-CN" altLang="en-US" dirty="0"/>
                        <a:t>分类变量</a:t>
                      </a:r>
                      <a:endParaRPr lang="zh-CN" altLang="en-US" dirty="0"/>
                    </a:p>
                  </a:txBody>
                  <a:tcPr/>
                </a:tc>
                <a:tc>
                  <a:txBody>
                    <a:bodyPr/>
                    <a:lstStyle/>
                    <a:p>
                      <a:r>
                        <a:rPr lang="zh-CN" altLang="en-US" sz="1400" dirty="0"/>
                        <a:t>公司规模大小：</a:t>
                      </a:r>
                      <a:r>
                        <a:rPr lang="en-US" altLang="zh-CN" sz="1400" dirty="0"/>
                        <a:t>1</a:t>
                      </a:r>
                      <a:r>
                        <a:rPr lang="zh-CN" altLang="en-US" sz="1400" dirty="0"/>
                        <a:t>，</a:t>
                      </a:r>
                      <a:r>
                        <a:rPr lang="en-US" altLang="zh-CN" sz="1400" dirty="0"/>
                        <a:t>2</a:t>
                      </a:r>
                      <a:r>
                        <a:rPr lang="zh-CN" altLang="en-US" sz="1400" dirty="0"/>
                        <a:t>，</a:t>
                      </a:r>
                      <a:r>
                        <a:rPr lang="en-US" altLang="zh-CN" sz="1400" dirty="0"/>
                        <a:t>3</a:t>
                      </a:r>
                      <a:r>
                        <a:rPr lang="zh-CN" altLang="en-US" sz="1400" dirty="0"/>
                        <a:t>，</a:t>
                      </a:r>
                      <a:r>
                        <a:rPr lang="en-US" altLang="zh-CN" sz="1400" dirty="0"/>
                        <a:t>4</a:t>
                      </a:r>
                      <a:r>
                        <a:rPr lang="zh-CN" altLang="en-US" sz="1400" dirty="0"/>
                        <a:t>分别对应</a:t>
                      </a:r>
                      <a:r>
                        <a:rPr lang="en-US" altLang="zh-CN" sz="1400" dirty="0"/>
                        <a:t>0-100</a:t>
                      </a:r>
                      <a:r>
                        <a:rPr lang="zh-CN" altLang="en-US" sz="1400" dirty="0"/>
                        <a:t>，</a:t>
                      </a:r>
                      <a:r>
                        <a:rPr lang="en-US" altLang="zh-CN" sz="1400" dirty="0"/>
                        <a:t>100-999</a:t>
                      </a:r>
                      <a:r>
                        <a:rPr lang="zh-CN" altLang="en-US" sz="1400" dirty="0"/>
                        <a:t>，</a:t>
                      </a:r>
                      <a:r>
                        <a:rPr lang="en-US" altLang="zh-CN" sz="1400" dirty="0"/>
                        <a:t>1000-9999</a:t>
                      </a:r>
                      <a:r>
                        <a:rPr lang="zh-CN" altLang="en-US" sz="1400" dirty="0"/>
                        <a:t>，</a:t>
                      </a:r>
                      <a:r>
                        <a:rPr lang="en-US" altLang="zh-CN" sz="1400" dirty="0"/>
                        <a:t>10000</a:t>
                      </a:r>
                      <a:r>
                        <a:rPr lang="zh-CN" altLang="en-US" sz="1400" dirty="0"/>
                        <a:t>及以上</a:t>
                      </a:r>
                      <a:endParaRPr lang="zh-CN" altLang="en-US" sz="1400" dirty="0"/>
                    </a:p>
                  </a:txBody>
                  <a:tcPr/>
                </a:tc>
              </a:tr>
              <a:tr h="359618">
                <a:tc>
                  <a:txBody>
                    <a:bodyPr/>
                    <a:lstStyle/>
                    <a:p>
                      <a:r>
                        <a:rPr lang="en-US" altLang="zh-CN" dirty="0"/>
                        <a:t>Stack</a:t>
                      </a:r>
                      <a:endParaRPr lang="zh-CN" altLang="en-US" dirty="0"/>
                    </a:p>
                  </a:txBody>
                  <a:tcPr/>
                </a:tc>
                <a:tc>
                  <a:txBody>
                    <a:bodyPr/>
                    <a:lstStyle/>
                    <a:p>
                      <a:r>
                        <a:rPr lang="en-US" altLang="zh-CN" dirty="0"/>
                        <a:t>0,1</a:t>
                      </a:r>
                      <a:endParaRPr lang="zh-CN" altLang="en-US" dirty="0"/>
                    </a:p>
                  </a:txBody>
                  <a:tcPr/>
                </a:tc>
                <a:tc>
                  <a:txBody>
                    <a:bodyPr/>
                    <a:lstStyle/>
                    <a:p>
                      <a:r>
                        <a:rPr lang="zh-CN" altLang="en-US" dirty="0"/>
                        <a:t>分类变量</a:t>
                      </a:r>
                      <a:endParaRPr lang="zh-CN" altLang="en-US" dirty="0"/>
                    </a:p>
                  </a:txBody>
                  <a:tcPr/>
                </a:tc>
                <a:tc>
                  <a:txBody>
                    <a:bodyPr/>
                    <a:lstStyle/>
                    <a:p>
                      <a:r>
                        <a:rPr lang="zh-CN" altLang="en-US" sz="1400" dirty="0"/>
                        <a:t>工作福利中是否含有股票期权</a:t>
                      </a:r>
                      <a:endParaRPr lang="zh-CN" altLang="en-US" sz="1400" dirty="0"/>
                    </a:p>
                  </a:txBody>
                  <a:tcPr/>
                </a:tc>
              </a:tr>
              <a:tr h="359618">
                <a:tc>
                  <a:txBody>
                    <a:bodyPr/>
                    <a:lstStyle/>
                    <a:p>
                      <a:r>
                        <a:rPr lang="en-US" altLang="zh-CN" dirty="0" err="1"/>
                        <a:t>Binsurance</a:t>
                      </a:r>
                      <a:endParaRPr lang="zh-CN" altLang="en-US" dirty="0"/>
                    </a:p>
                  </a:txBody>
                  <a:tcPr/>
                </a:tc>
                <a:tc>
                  <a:txBody>
                    <a:bodyPr/>
                    <a:lstStyle/>
                    <a:p>
                      <a:r>
                        <a:rPr lang="en-US" altLang="zh-CN" dirty="0"/>
                        <a:t>0,1</a:t>
                      </a:r>
                      <a:endParaRPr lang="zh-CN" altLang="en-US" dirty="0"/>
                    </a:p>
                  </a:txBody>
                  <a:tcPr/>
                </a:tc>
                <a:tc>
                  <a:txBody>
                    <a:bodyPr/>
                    <a:lstStyle/>
                    <a:p>
                      <a:r>
                        <a:rPr lang="zh-CN" altLang="en-US" dirty="0"/>
                        <a:t>分类变量</a:t>
                      </a:r>
                      <a:endParaRPr lang="zh-CN" altLang="en-US" dirty="0"/>
                    </a:p>
                  </a:txBody>
                  <a:tcPr/>
                </a:tc>
                <a:tc>
                  <a:txBody>
                    <a:bodyPr/>
                    <a:lstStyle/>
                    <a:p>
                      <a:r>
                        <a:rPr lang="zh-CN" altLang="en-US" sz="1400" dirty="0"/>
                        <a:t>工作福利中是否含有五险一金</a:t>
                      </a:r>
                      <a:endParaRPr lang="zh-CN" altLang="en-US" sz="1400" dirty="0"/>
                    </a:p>
                  </a:txBody>
                  <a:tcPr/>
                </a:tc>
              </a:tr>
              <a:tr h="359618">
                <a:tc>
                  <a:txBody>
                    <a:bodyPr/>
                    <a:lstStyle/>
                    <a:p>
                      <a:r>
                        <a:rPr lang="en-US" altLang="zh-CN" dirty="0" err="1"/>
                        <a:t>Minsurance</a:t>
                      </a:r>
                      <a:endParaRPr lang="zh-CN" altLang="en-US" dirty="0"/>
                    </a:p>
                  </a:txBody>
                  <a:tcPr/>
                </a:tc>
                <a:tc>
                  <a:txBody>
                    <a:bodyPr/>
                    <a:lstStyle/>
                    <a:p>
                      <a:r>
                        <a:rPr lang="en-US" altLang="zh-CN" dirty="0"/>
                        <a:t>0,1</a:t>
                      </a:r>
                      <a:endParaRPr lang="zh-CN" altLang="en-US" dirty="0"/>
                    </a:p>
                  </a:txBody>
                  <a:tcPr/>
                </a:tc>
                <a:tc>
                  <a:txBody>
                    <a:bodyPr/>
                    <a:lstStyle/>
                    <a:p>
                      <a:r>
                        <a:rPr lang="zh-CN" altLang="en-US" dirty="0"/>
                        <a:t>分类变量</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t>工作福利中是否含有补充医疗保险</a:t>
                      </a:r>
                      <a:endParaRPr lang="zh-CN" altLang="en-US" sz="1400" dirty="0"/>
                    </a:p>
                  </a:txBody>
                  <a:tcPr/>
                </a:tc>
              </a:tr>
              <a:tr h="359618">
                <a:tc>
                  <a:txBody>
                    <a:bodyPr/>
                    <a:lstStyle/>
                    <a:p>
                      <a:r>
                        <a:rPr lang="en-US" altLang="zh-CN" dirty="0" err="1"/>
                        <a:t>Paleave</a:t>
                      </a:r>
                      <a:endParaRPr lang="zh-CN" altLang="en-US" dirty="0"/>
                    </a:p>
                  </a:txBody>
                  <a:tcPr/>
                </a:tc>
                <a:tc>
                  <a:txBody>
                    <a:bodyPr/>
                    <a:lstStyle/>
                    <a:p>
                      <a:r>
                        <a:rPr lang="en-US" altLang="zh-CN" dirty="0"/>
                        <a:t>0,1</a:t>
                      </a:r>
                      <a:endParaRPr lang="zh-CN" altLang="en-US" dirty="0"/>
                    </a:p>
                  </a:txBody>
                  <a:tcPr/>
                </a:tc>
                <a:tc>
                  <a:txBody>
                    <a:bodyPr/>
                    <a:lstStyle/>
                    <a:p>
                      <a:r>
                        <a:rPr lang="zh-CN" altLang="en-US" dirty="0"/>
                        <a:t>分类变量</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t>工作福利中是否含有带薪年假</a:t>
                      </a:r>
                      <a:endParaRPr lang="zh-CN" altLang="en-US" sz="1400" dirty="0"/>
                    </a:p>
                  </a:txBody>
                  <a:tcPr/>
                </a:tc>
              </a:tr>
              <a:tr h="359618">
                <a:tc>
                  <a:txBody>
                    <a:bodyPr/>
                    <a:lstStyle/>
                    <a:p>
                      <a:r>
                        <a:rPr lang="en-US" altLang="zh-CN" dirty="0" err="1"/>
                        <a:t>Fpe</a:t>
                      </a:r>
                      <a:endParaRPr lang="zh-CN" altLang="en-US" dirty="0"/>
                    </a:p>
                  </a:txBody>
                  <a:tcPr/>
                </a:tc>
                <a:tc>
                  <a:txBody>
                    <a:bodyPr/>
                    <a:lstStyle/>
                    <a:p>
                      <a:r>
                        <a:rPr lang="en-US" altLang="zh-CN" dirty="0"/>
                        <a:t>0,1</a:t>
                      </a:r>
                      <a:endParaRPr lang="zh-CN" altLang="en-US" dirty="0"/>
                    </a:p>
                  </a:txBody>
                  <a:tcPr/>
                </a:tc>
                <a:tc>
                  <a:txBody>
                    <a:bodyPr/>
                    <a:lstStyle/>
                    <a:p>
                      <a:r>
                        <a:rPr lang="zh-CN" altLang="en-US" dirty="0"/>
                        <a:t>分类变量</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t>工作福利中是否含有定期体检</a:t>
                      </a:r>
                      <a:endParaRPr lang="zh-CN" altLang="en-US" sz="1400" dirty="0"/>
                    </a:p>
                  </a:txBody>
                  <a:tcPr/>
                </a:tc>
              </a:tr>
              <a:tr h="509459">
                <a:tc>
                  <a:txBody>
                    <a:bodyPr/>
                    <a:lstStyle/>
                    <a:p>
                      <a:r>
                        <a:rPr lang="en-US" altLang="zh-CN" dirty="0" err="1"/>
                        <a:t>Ebenefits</a:t>
                      </a:r>
                      <a:endParaRPr lang="zh-CN" altLang="en-US" dirty="0"/>
                    </a:p>
                  </a:txBody>
                  <a:tcPr/>
                </a:tc>
                <a:tc>
                  <a:txBody>
                    <a:bodyPr/>
                    <a:lstStyle/>
                    <a:p>
                      <a:r>
                        <a:rPr lang="en-US" altLang="zh-CN" dirty="0"/>
                        <a:t>0-16</a:t>
                      </a:r>
                      <a:endParaRPr lang="zh-CN" altLang="en-US" dirty="0"/>
                    </a:p>
                  </a:txBody>
                  <a:tcPr/>
                </a:tc>
                <a:tc>
                  <a:txBody>
                    <a:bodyPr/>
                    <a:lstStyle/>
                    <a:p>
                      <a:r>
                        <a:rPr lang="zh-CN" altLang="en-US" dirty="0"/>
                        <a:t>连续变量</a:t>
                      </a:r>
                      <a:endParaRPr lang="zh-CN" altLang="en-US" dirty="0"/>
                    </a:p>
                  </a:txBody>
                  <a:tcPr/>
                </a:tc>
                <a:tc>
                  <a:txBody>
                    <a:bodyPr/>
                    <a:lstStyle/>
                    <a:p>
                      <a:r>
                        <a:rPr lang="zh-CN" altLang="en-US" sz="1400" dirty="0"/>
                        <a:t>工作福利中除了上述</a:t>
                      </a:r>
                      <a:r>
                        <a:rPr lang="en-US" altLang="zh-CN" sz="1400" dirty="0"/>
                        <a:t>4</a:t>
                      </a:r>
                      <a:r>
                        <a:rPr lang="zh-CN" altLang="en-US" sz="1400" dirty="0"/>
                        <a:t>项福利额外的福利数（存在样本不均衡的问题）</a:t>
                      </a:r>
                      <a:endParaRPr lang="zh-CN" altLang="en-US" sz="1400" dirty="0"/>
                    </a:p>
                  </a:txBody>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064145" y="2145030"/>
          <a:ext cx="9375775" cy="1828800"/>
        </p:xfrm>
        <a:graphic>
          <a:graphicData uri="http://schemas.openxmlformats.org/drawingml/2006/table">
            <a:tbl>
              <a:tblPr firstRow="1" bandRow="1">
                <a:tableStyleId>{5C22544A-7EE6-4342-B048-85BDC9FD1C3A}</a:tableStyleId>
              </a:tblPr>
              <a:tblGrid>
                <a:gridCol w="1570990"/>
                <a:gridCol w="1892300"/>
                <a:gridCol w="2238375"/>
                <a:gridCol w="3673851"/>
              </a:tblGrid>
              <a:tr h="640080">
                <a:tc>
                  <a:txBody>
                    <a:bodyPr/>
                    <a:lstStyle/>
                    <a:p>
                      <a:r>
                        <a:rPr lang="en-US" altLang="zh-CN" dirty="0" err="1"/>
                        <a:t>Cclass</a:t>
                      </a:r>
                      <a:endParaRPr lang="zh-CN" altLang="en-US" dirty="0"/>
                    </a:p>
                  </a:txBody>
                  <a:tcPr/>
                </a:tc>
                <a:tc>
                  <a:txBody>
                    <a:bodyPr/>
                    <a:lstStyle/>
                    <a:p>
                      <a:r>
                        <a:rPr lang="en-US" altLang="zh-CN" dirty="0"/>
                        <a:t>1-4</a:t>
                      </a:r>
                      <a:endParaRPr lang="zh-CN" altLang="en-US" dirty="0"/>
                    </a:p>
                  </a:txBody>
                  <a:tcPr/>
                </a:tc>
                <a:tc>
                  <a:txBody>
                    <a:bodyPr/>
                    <a:lstStyle/>
                    <a:p>
                      <a:r>
                        <a:rPr lang="zh-CN" altLang="en-US" dirty="0"/>
                        <a:t>分类变量</a:t>
                      </a:r>
                      <a:endParaRPr lang="zh-CN" altLang="en-US" dirty="0"/>
                    </a:p>
                  </a:txBody>
                  <a:tcPr/>
                </a:tc>
                <a:tc>
                  <a:txBody>
                    <a:bodyPr/>
                    <a:lstStyle/>
                    <a:p>
                      <a:r>
                        <a:rPr lang="en-US" altLang="zh-CN" dirty="0"/>
                        <a:t>1</a:t>
                      </a:r>
                      <a:r>
                        <a:rPr lang="zh-CN" altLang="en-US" dirty="0"/>
                        <a:t>：一线城市；</a:t>
                      </a:r>
                      <a:r>
                        <a:rPr lang="en-US" altLang="zh-CN" dirty="0"/>
                        <a:t>2</a:t>
                      </a:r>
                      <a:r>
                        <a:rPr lang="zh-CN" altLang="en-US" dirty="0"/>
                        <a:t>：新一线城市；</a:t>
                      </a:r>
                      <a:r>
                        <a:rPr lang="en-US" altLang="zh-CN" dirty="0"/>
                        <a:t>3</a:t>
                      </a:r>
                      <a:r>
                        <a:rPr lang="zh-CN" altLang="en-US" dirty="0"/>
                        <a:t>：二线城市；</a:t>
                      </a:r>
                      <a:r>
                        <a:rPr lang="en-US" altLang="zh-CN" dirty="0"/>
                        <a:t>4</a:t>
                      </a:r>
                      <a:r>
                        <a:rPr lang="zh-CN" altLang="en-US" dirty="0"/>
                        <a:t>：三线及其他城市</a:t>
                      </a:r>
                      <a:endParaRPr lang="zh-CN" altLang="en-US" dirty="0"/>
                    </a:p>
                  </a:txBody>
                  <a:tcPr/>
                </a:tc>
              </a:tr>
              <a:tr h="370840">
                <a:tc>
                  <a:txBody>
                    <a:bodyPr/>
                    <a:lstStyle/>
                    <a:p>
                      <a:r>
                        <a:rPr lang="en-US" altLang="zh-CN" dirty="0"/>
                        <a:t>Internet</a:t>
                      </a:r>
                      <a:endParaRPr lang="zh-CN" altLang="en-US" dirty="0"/>
                    </a:p>
                  </a:txBody>
                  <a:tcPr/>
                </a:tc>
                <a:tc>
                  <a:txBody>
                    <a:bodyPr/>
                    <a:lstStyle/>
                    <a:p>
                      <a:r>
                        <a:rPr lang="en-US" altLang="zh-CN" dirty="0"/>
                        <a:t>0,1</a:t>
                      </a:r>
                      <a:endParaRPr lang="zh-CN" altLang="en-US" dirty="0"/>
                    </a:p>
                  </a:txBody>
                  <a:tcPr/>
                </a:tc>
                <a:tc>
                  <a:txBody>
                    <a:bodyPr/>
                    <a:lstStyle/>
                    <a:p>
                      <a:r>
                        <a:rPr lang="zh-CN" altLang="en-US" dirty="0"/>
                        <a:t>分类变量</a:t>
                      </a:r>
                      <a:endParaRPr lang="zh-CN" altLang="en-US" dirty="0"/>
                    </a:p>
                  </a:txBody>
                  <a:tcPr/>
                </a:tc>
                <a:tc>
                  <a:txBody>
                    <a:bodyPr/>
                    <a:lstStyle/>
                    <a:p>
                      <a:r>
                        <a:rPr lang="zh-CN" altLang="en-US" dirty="0"/>
                        <a:t>含有关键词：</a:t>
                      </a:r>
                      <a:r>
                        <a:rPr lang="en-US" altLang="zh-CN" dirty="0"/>
                        <a:t>O2O,</a:t>
                      </a:r>
                      <a:r>
                        <a:rPr lang="zh-CN" altLang="en-US" dirty="0"/>
                        <a:t>电子商务，互联网，互联网金融，计算机服务，计算机软件，社交网络，数据服务，信息安全，移动互联网，游戏</a:t>
                      </a:r>
                      <a:endParaRPr lang="zh-CN" altLang="en-US" dirty="0"/>
                    </a:p>
                  </a:txBody>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找什么工作？</a:t>
            </a:r>
            <a:endParaRPr kumimoji="1"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3070" y="1183176"/>
            <a:ext cx="5564494" cy="4460879"/>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9331" y="1183174"/>
            <a:ext cx="5801242" cy="435577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去哪儿找工作？</a:t>
            </a:r>
            <a:endParaRPr kumimoji="1"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5389" y="1048476"/>
            <a:ext cx="5790611" cy="4076977"/>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6536" y="1048476"/>
            <a:ext cx="6115464" cy="407697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466510"/>
            <a:ext cx="10515600" cy="848309"/>
          </a:xfrm>
        </p:spPr>
        <p:txBody>
          <a:bodyPr/>
          <a:lstStyle/>
          <a:p>
            <a:r>
              <a:rPr lang="zh-CN" altLang="en-US"/>
              <a:t>工资预测模型</a:t>
            </a:r>
            <a:endParaRPr lang="zh-CN" altLang="en-US" dirty="0"/>
          </a:p>
        </p:txBody>
      </p:sp>
      <p:sp>
        <p:nvSpPr>
          <p:cNvPr id="4" name="矩形 3"/>
          <p:cNvSpPr/>
          <p:nvPr/>
        </p:nvSpPr>
        <p:spPr>
          <a:xfrm>
            <a:off x="3181350" y="4324887"/>
            <a:ext cx="5829300" cy="338554"/>
          </a:xfrm>
          <a:prstGeom prst="rect">
            <a:avLst/>
          </a:prstGeom>
        </p:spPr>
        <p:txBody>
          <a:bodyPr wrap="square">
            <a:spAutoFit/>
          </a:bodyPr>
          <a:lstStyle/>
          <a:p>
            <a:pPr lvl="0" algn="dist">
              <a:defRPr/>
            </a:pPr>
            <a:r>
              <a:rPr lang="en-US" altLang="zh-CN" sz="1600" kern="0" spc="200" dirty="0">
                <a:solidFill>
                  <a:schemeClr val="bg1">
                    <a:lumMod val="75000"/>
                  </a:schemeClr>
                </a:solidFill>
                <a:ea typeface="+mj-ea"/>
                <a:cs typeface="Segoe UI Light" panose="020B0502040204020203" pitchFamily="34" charset="0"/>
              </a:rPr>
              <a:t>ENTER YOUR SUBTITLE</a:t>
            </a:r>
            <a:endParaRPr lang="en-US" altLang="zh-CN" sz="1600" kern="0" spc="200" dirty="0">
              <a:solidFill>
                <a:schemeClr val="bg1">
                  <a:lumMod val="75000"/>
                </a:schemeClr>
              </a:solidFill>
              <a:ea typeface="+mj-ea"/>
              <a:cs typeface="Segoe UI Light" panose="020B0502040204020203"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选择模型</a:t>
            </a:r>
            <a:endParaRPr lang="zh-CN" altLang="en-US" dirty="0"/>
          </a:p>
        </p:txBody>
      </p:sp>
      <p:grpSp>
        <p:nvGrpSpPr>
          <p:cNvPr id="18" name="组合 17"/>
          <p:cNvGrpSpPr/>
          <p:nvPr/>
        </p:nvGrpSpPr>
        <p:grpSpPr>
          <a:xfrm>
            <a:off x="434976" y="1383884"/>
            <a:ext cx="5548876" cy="2120902"/>
            <a:chOff x="1019176" y="1510884"/>
            <a:chExt cx="5548876" cy="2120902"/>
          </a:xfrm>
        </p:grpSpPr>
        <p:sp>
          <p:nvSpPr>
            <p:cNvPr id="19" name="矩形: 圆角 18"/>
            <p:cNvSpPr/>
            <p:nvPr/>
          </p:nvSpPr>
          <p:spPr>
            <a:xfrm>
              <a:off x="1019176" y="1539875"/>
              <a:ext cx="5488893" cy="2016125"/>
            </a:xfrm>
            <a:prstGeom prst="roundRect">
              <a:avLst>
                <a:gd name="adj" fmla="val 2089"/>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p:cNvSpPr/>
            <p:nvPr/>
          </p:nvSpPr>
          <p:spPr>
            <a:xfrm>
              <a:off x="1208313" y="1747836"/>
              <a:ext cx="1600200" cy="1600200"/>
            </a:xfrm>
            <a:prstGeom prst="roundRect">
              <a:avLst>
                <a:gd name="adj" fmla="val 396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t>决策树</a:t>
              </a:r>
              <a:endParaRPr lang="zh-CN" altLang="en-US" sz="3600" dirty="0"/>
            </a:p>
            <a:p>
              <a:pPr algn="ctr"/>
              <a:r>
                <a:rPr lang="zh-CN" altLang="en-US" sz="3600" dirty="0"/>
                <a:t>回归</a:t>
              </a:r>
              <a:endParaRPr lang="zh-CN" altLang="en-US" sz="3600" dirty="0"/>
            </a:p>
          </p:txBody>
        </p:sp>
        <p:sp>
          <p:nvSpPr>
            <p:cNvPr id="24" name="文本框 23"/>
            <p:cNvSpPr txBox="1"/>
            <p:nvPr/>
          </p:nvSpPr>
          <p:spPr>
            <a:xfrm>
              <a:off x="2988463" y="1510884"/>
              <a:ext cx="3579589" cy="212090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schemeClr val="tx1">
                      <a:lumMod val="85000"/>
                      <a:lumOff val="15000"/>
                    </a:schemeClr>
                  </a:solidFill>
                </a:rPr>
                <a:t>均方误差</a:t>
              </a:r>
              <a:r>
                <a:rPr lang="en-US" altLang="zh-CN" dirty="0">
                  <a:solidFill>
                    <a:schemeClr val="tx1">
                      <a:lumMod val="85000"/>
                      <a:lumOff val="15000"/>
                    </a:schemeClr>
                  </a:solidFill>
                </a:rPr>
                <a:t>MSE</a:t>
              </a:r>
              <a:r>
                <a:rPr lang="zh-CN" altLang="en-US" dirty="0">
                  <a:solidFill>
                    <a:schemeClr val="tx1">
                      <a:lumMod val="85000"/>
                      <a:lumOff val="15000"/>
                    </a:schemeClr>
                  </a:solidFill>
                </a:rPr>
                <a:t>为</a:t>
              </a:r>
              <a:r>
                <a:rPr lang="en-US" dirty="0">
                  <a:solidFill>
                    <a:schemeClr val="tx1">
                      <a:lumMod val="85000"/>
                      <a:lumOff val="15000"/>
                    </a:schemeClr>
                  </a:solidFill>
                </a:rPr>
                <a:t>0.194</a:t>
              </a:r>
              <a:endParaRPr lang="en-US" dirty="0">
                <a:solidFill>
                  <a:schemeClr val="tx1">
                    <a:lumMod val="85000"/>
                    <a:lumOff val="15000"/>
                  </a:schemeClr>
                </a:solidFill>
              </a:endParaRPr>
            </a:p>
            <a:p>
              <a:pPr marL="342900" indent="-342900">
                <a:lnSpc>
                  <a:spcPct val="150000"/>
                </a:lnSpc>
                <a:buFont typeface="Arial" panose="020B0604020202020204" pitchFamily="34" charset="0"/>
                <a:buChar char="•"/>
              </a:pPr>
              <a:r>
                <a:rPr lang="zh-CN" altLang="en-US" dirty="0">
                  <a:solidFill>
                    <a:schemeClr val="tx1">
                      <a:lumMod val="85000"/>
                      <a:lumOff val="15000"/>
                    </a:schemeClr>
                  </a:solidFill>
                </a:rPr>
                <a:t>可决系数</a:t>
              </a:r>
              <a:r>
                <a:rPr lang="en-US" altLang="zh-CN" dirty="0">
                  <a:solidFill>
                    <a:schemeClr val="tx1">
                      <a:lumMod val="85000"/>
                      <a:lumOff val="15000"/>
                    </a:schemeClr>
                  </a:solidFill>
                </a:rPr>
                <a:t>R2</a:t>
              </a:r>
              <a:r>
                <a:rPr lang="zh-CN" altLang="en-US" dirty="0">
                  <a:solidFill>
                    <a:schemeClr val="tx1">
                      <a:lumMod val="85000"/>
                      <a:lumOff val="15000"/>
                    </a:schemeClr>
                  </a:solidFill>
                </a:rPr>
                <a:t>为</a:t>
              </a:r>
              <a:r>
                <a:rPr lang="en-US" altLang="zh-CN" dirty="0">
                  <a:solidFill>
                    <a:schemeClr val="tx1">
                      <a:lumMod val="85000"/>
                      <a:lumOff val="15000"/>
                    </a:schemeClr>
                  </a:solidFill>
                </a:rPr>
                <a:t>0.576</a:t>
              </a:r>
              <a:endParaRPr lang="en-US" altLang="zh-CN" dirty="0">
                <a:solidFill>
                  <a:schemeClr val="tx1">
                    <a:lumMod val="85000"/>
                    <a:lumOff val="15000"/>
                  </a:schemeClr>
                </a:solidFill>
              </a:endParaRPr>
            </a:p>
            <a:p>
              <a:pPr marL="342900" indent="-342900">
                <a:lnSpc>
                  <a:spcPct val="150000"/>
                </a:lnSpc>
                <a:buFont typeface="Arial" panose="020B0604020202020204" pitchFamily="34" charset="0"/>
                <a:buChar char="•"/>
              </a:pPr>
              <a:r>
                <a:rPr lang="zh-CN" altLang="en-US" dirty="0">
                  <a:solidFill>
                    <a:schemeClr val="tx1">
                      <a:lumMod val="85000"/>
                      <a:lumOff val="15000"/>
                    </a:schemeClr>
                  </a:solidFill>
                </a:rPr>
                <a:t>结果有待提升，可能是由于决策树只有一颗树，且本数据集有大量分类变量导致</a:t>
              </a:r>
              <a:endParaRPr lang="zh-CN" altLang="en-US" dirty="0">
                <a:solidFill>
                  <a:schemeClr val="tx1">
                    <a:lumMod val="85000"/>
                    <a:lumOff val="15000"/>
                  </a:schemeClr>
                </a:solidFill>
              </a:endParaRPr>
            </a:p>
          </p:txBody>
        </p:sp>
      </p:grpSp>
      <p:grpSp>
        <p:nvGrpSpPr>
          <p:cNvPr id="25" name="组合 24"/>
          <p:cNvGrpSpPr/>
          <p:nvPr/>
        </p:nvGrpSpPr>
        <p:grpSpPr>
          <a:xfrm>
            <a:off x="6288770" y="1412875"/>
            <a:ext cx="5526993" cy="2016125"/>
            <a:chOff x="1019176" y="1539875"/>
            <a:chExt cx="5526993" cy="2016125"/>
          </a:xfrm>
        </p:grpSpPr>
        <p:sp>
          <p:nvSpPr>
            <p:cNvPr id="26" name="矩形: 圆角 25"/>
            <p:cNvSpPr/>
            <p:nvPr/>
          </p:nvSpPr>
          <p:spPr>
            <a:xfrm>
              <a:off x="1019176" y="1539875"/>
              <a:ext cx="5488893" cy="2016125"/>
            </a:xfrm>
            <a:prstGeom prst="roundRect">
              <a:avLst>
                <a:gd name="adj" fmla="val 2089"/>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p:cNvSpPr/>
            <p:nvPr/>
          </p:nvSpPr>
          <p:spPr>
            <a:xfrm>
              <a:off x="1208313" y="1747836"/>
              <a:ext cx="1600200" cy="1600200"/>
            </a:xfrm>
            <a:prstGeom prst="roundRect">
              <a:avLst>
                <a:gd name="adj" fmla="val 396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t>线性</a:t>
              </a:r>
              <a:endParaRPr lang="zh-CN" altLang="en-US" sz="3600" dirty="0"/>
            </a:p>
            <a:p>
              <a:pPr algn="ctr"/>
              <a:r>
                <a:rPr lang="zh-CN" altLang="en-US" sz="3600" dirty="0"/>
                <a:t>回归</a:t>
              </a:r>
              <a:endParaRPr lang="zh-CN" altLang="en-US" sz="7200" dirty="0"/>
            </a:p>
          </p:txBody>
        </p:sp>
        <p:sp>
          <p:nvSpPr>
            <p:cNvPr id="28" name="文本框 27"/>
            <p:cNvSpPr txBox="1"/>
            <p:nvPr/>
          </p:nvSpPr>
          <p:spPr>
            <a:xfrm>
              <a:off x="2966580" y="1835978"/>
              <a:ext cx="3579589" cy="14763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chemeClr val="tx1">
                      <a:lumMod val="85000"/>
                      <a:lumOff val="15000"/>
                    </a:schemeClr>
                  </a:solidFill>
                  <a:sym typeface="+mn-ea"/>
                </a:rPr>
                <a:t>均方误差</a:t>
              </a:r>
              <a:r>
                <a:rPr lang="en-US" altLang="zh-CN" sz="2000" dirty="0">
                  <a:solidFill>
                    <a:schemeClr val="tx1">
                      <a:lumMod val="85000"/>
                      <a:lumOff val="15000"/>
                    </a:schemeClr>
                  </a:solidFill>
                  <a:sym typeface="+mn-ea"/>
                </a:rPr>
                <a:t>MSE</a:t>
              </a:r>
              <a:r>
                <a:rPr lang="zh-CN" altLang="en-US" sz="2000" dirty="0">
                  <a:solidFill>
                    <a:schemeClr val="tx1">
                      <a:lumMod val="85000"/>
                      <a:lumOff val="15000"/>
                    </a:schemeClr>
                  </a:solidFill>
                  <a:sym typeface="+mn-ea"/>
                </a:rPr>
                <a:t>为</a:t>
              </a:r>
              <a:r>
                <a:rPr lang="zh-CN" altLang="en-US" sz="2000" dirty="0">
                  <a:solidFill>
                    <a:schemeClr val="tx1">
                      <a:lumMod val="85000"/>
                      <a:lumOff val="15000"/>
                    </a:schemeClr>
                  </a:solidFill>
                </a:rPr>
                <a:t>0.154</a:t>
              </a:r>
              <a:endParaRPr lang="zh-CN" altLang="en-US" sz="2000" dirty="0">
                <a:solidFill>
                  <a:schemeClr val="tx1">
                    <a:lumMod val="85000"/>
                    <a:lumOff val="15000"/>
                  </a:schemeClr>
                </a:solidFill>
              </a:endParaRPr>
            </a:p>
            <a:p>
              <a:pPr marL="342900" indent="-342900">
                <a:lnSpc>
                  <a:spcPct val="150000"/>
                </a:lnSpc>
                <a:buFont typeface="Arial" panose="020B0604020202020204" pitchFamily="34" charset="0"/>
                <a:buChar char="•"/>
              </a:pPr>
              <a:r>
                <a:rPr lang="zh-CN" altLang="en-US" sz="2000" dirty="0">
                  <a:solidFill>
                    <a:schemeClr val="tx1">
                      <a:lumMod val="85000"/>
                      <a:lumOff val="15000"/>
                    </a:schemeClr>
                  </a:solidFill>
                  <a:sym typeface="+mn-ea"/>
                </a:rPr>
                <a:t>可决系数</a:t>
              </a:r>
              <a:r>
                <a:rPr lang="en-US" altLang="zh-CN" sz="2000" dirty="0">
                  <a:solidFill>
                    <a:schemeClr val="tx1">
                      <a:lumMod val="85000"/>
                      <a:lumOff val="15000"/>
                    </a:schemeClr>
                  </a:solidFill>
                  <a:sym typeface="+mn-ea"/>
                </a:rPr>
                <a:t>R2</a:t>
              </a:r>
              <a:r>
                <a:rPr lang="zh-CN" altLang="en-US" sz="2000" dirty="0">
                  <a:solidFill>
                    <a:schemeClr val="tx1">
                      <a:lumMod val="85000"/>
                      <a:lumOff val="15000"/>
                    </a:schemeClr>
                  </a:solidFill>
                  <a:sym typeface="+mn-ea"/>
                </a:rPr>
                <a:t>为0.66</a:t>
              </a:r>
              <a:r>
                <a:rPr lang="en-US" altLang="zh-CN" sz="2000" dirty="0">
                  <a:solidFill>
                    <a:schemeClr val="tx1">
                      <a:lumMod val="85000"/>
                      <a:lumOff val="15000"/>
                    </a:schemeClr>
                  </a:solidFill>
                  <a:sym typeface="+mn-ea"/>
                </a:rPr>
                <a:t>3</a:t>
              </a:r>
              <a:endParaRPr lang="en-US" altLang="zh-CN" sz="2000" dirty="0">
                <a:solidFill>
                  <a:schemeClr val="tx1">
                    <a:lumMod val="85000"/>
                    <a:lumOff val="15000"/>
                  </a:schemeClr>
                </a:solidFill>
                <a:sym typeface="+mn-ea"/>
              </a:endParaRPr>
            </a:p>
            <a:p>
              <a:pPr marL="342900" indent="-342900">
                <a:lnSpc>
                  <a:spcPct val="150000"/>
                </a:lnSpc>
                <a:buFont typeface="Arial" panose="020B0604020202020204" pitchFamily="34" charset="0"/>
                <a:buChar char="•"/>
              </a:pPr>
              <a:r>
                <a:rPr lang="zh-CN" altLang="en-US" sz="2000" dirty="0">
                  <a:solidFill>
                    <a:schemeClr val="tx1">
                      <a:lumMod val="85000"/>
                      <a:lumOff val="15000"/>
                    </a:schemeClr>
                  </a:solidFill>
                  <a:sym typeface="+mn-ea"/>
                </a:rPr>
                <a:t>结果优于决策树回归</a:t>
              </a:r>
              <a:endParaRPr lang="zh-CN" altLang="en-US" sz="2000" dirty="0">
                <a:solidFill>
                  <a:schemeClr val="tx1">
                    <a:lumMod val="85000"/>
                    <a:lumOff val="15000"/>
                  </a:schemeClr>
                </a:solidFill>
                <a:sym typeface="+mn-ea"/>
              </a:endParaRPr>
            </a:p>
          </p:txBody>
        </p:sp>
      </p:grpSp>
      <p:grpSp>
        <p:nvGrpSpPr>
          <p:cNvPr id="29" name="组合 28"/>
          <p:cNvGrpSpPr/>
          <p:nvPr/>
        </p:nvGrpSpPr>
        <p:grpSpPr>
          <a:xfrm>
            <a:off x="434976" y="3876675"/>
            <a:ext cx="5526993" cy="2016125"/>
            <a:chOff x="1019176" y="1539875"/>
            <a:chExt cx="5526993" cy="2016125"/>
          </a:xfrm>
        </p:grpSpPr>
        <p:sp>
          <p:nvSpPr>
            <p:cNvPr id="30" name="矩形: 圆角 29"/>
            <p:cNvSpPr/>
            <p:nvPr/>
          </p:nvSpPr>
          <p:spPr>
            <a:xfrm>
              <a:off x="1019176" y="1539875"/>
              <a:ext cx="5488893" cy="2016125"/>
            </a:xfrm>
            <a:prstGeom prst="roundRect">
              <a:avLst>
                <a:gd name="adj" fmla="val 2089"/>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1208313" y="1747836"/>
              <a:ext cx="1600200" cy="1600200"/>
            </a:xfrm>
            <a:prstGeom prst="roundRect">
              <a:avLst>
                <a:gd name="adj" fmla="val 396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t>随机</a:t>
              </a:r>
              <a:endParaRPr lang="zh-CN" altLang="en-US" sz="3600" dirty="0"/>
            </a:p>
            <a:p>
              <a:pPr algn="ctr"/>
              <a:r>
                <a:rPr lang="zh-CN" altLang="en-US" sz="3600" dirty="0"/>
                <a:t>森林</a:t>
              </a:r>
              <a:endParaRPr lang="zh-CN" altLang="en-US" sz="3600" dirty="0"/>
            </a:p>
          </p:txBody>
        </p:sp>
        <p:sp>
          <p:nvSpPr>
            <p:cNvPr id="32" name="文本框 31"/>
            <p:cNvSpPr txBox="1"/>
            <p:nvPr/>
          </p:nvSpPr>
          <p:spPr>
            <a:xfrm>
              <a:off x="2966580" y="1835978"/>
              <a:ext cx="3579589" cy="142295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chemeClr val="tx1">
                      <a:lumMod val="85000"/>
                      <a:lumOff val="15000"/>
                    </a:schemeClr>
                  </a:solidFill>
                  <a:sym typeface="+mn-ea"/>
                </a:rPr>
                <a:t>均方误差</a:t>
              </a:r>
              <a:r>
                <a:rPr lang="en-US" altLang="zh-CN" sz="2000" dirty="0">
                  <a:solidFill>
                    <a:schemeClr val="tx1">
                      <a:lumMod val="85000"/>
                      <a:lumOff val="15000"/>
                    </a:schemeClr>
                  </a:solidFill>
                  <a:sym typeface="+mn-ea"/>
                </a:rPr>
                <a:t>MSE</a:t>
              </a:r>
              <a:r>
                <a:rPr lang="zh-CN" altLang="en-US" sz="2000" dirty="0">
                  <a:solidFill>
                    <a:schemeClr val="tx1">
                      <a:lumMod val="85000"/>
                      <a:lumOff val="15000"/>
                    </a:schemeClr>
                  </a:solidFill>
                  <a:sym typeface="+mn-ea"/>
                </a:rPr>
                <a:t>为</a:t>
              </a:r>
              <a:r>
                <a:rPr lang="zh-CN" altLang="en-US" sz="2000" dirty="0">
                  <a:solidFill>
                    <a:schemeClr val="tx1">
                      <a:lumMod val="85000"/>
                      <a:lumOff val="15000"/>
                    </a:schemeClr>
                  </a:solidFill>
                </a:rPr>
                <a:t>0.1</a:t>
              </a:r>
              <a:r>
                <a:rPr lang="en-US" altLang="zh-CN" sz="2000" dirty="0">
                  <a:solidFill>
                    <a:schemeClr val="tx1">
                      <a:lumMod val="85000"/>
                      <a:lumOff val="15000"/>
                    </a:schemeClr>
                  </a:solidFill>
                </a:rPr>
                <a:t>45</a:t>
              </a:r>
              <a:endParaRPr lang="en-US" altLang="zh-CN" sz="2000" dirty="0">
                <a:solidFill>
                  <a:schemeClr val="tx1">
                    <a:lumMod val="85000"/>
                    <a:lumOff val="15000"/>
                  </a:schemeClr>
                </a:solidFill>
              </a:endParaRPr>
            </a:p>
            <a:p>
              <a:pPr marL="342900" indent="-342900">
                <a:lnSpc>
                  <a:spcPct val="150000"/>
                </a:lnSpc>
                <a:buFont typeface="Arial" panose="020B0604020202020204" pitchFamily="34" charset="0"/>
                <a:buChar char="•"/>
              </a:pPr>
              <a:r>
                <a:rPr lang="zh-CN" altLang="en-US" sz="2000" dirty="0">
                  <a:solidFill>
                    <a:schemeClr val="tx1">
                      <a:lumMod val="85000"/>
                      <a:lumOff val="15000"/>
                    </a:schemeClr>
                  </a:solidFill>
                  <a:sym typeface="+mn-ea"/>
                </a:rPr>
                <a:t>可决系数</a:t>
              </a:r>
              <a:r>
                <a:rPr lang="en-US" altLang="zh-CN" sz="2000" dirty="0">
                  <a:solidFill>
                    <a:schemeClr val="tx1">
                      <a:lumMod val="85000"/>
                      <a:lumOff val="15000"/>
                    </a:schemeClr>
                  </a:solidFill>
                  <a:sym typeface="+mn-ea"/>
                </a:rPr>
                <a:t>R2</a:t>
              </a:r>
              <a:r>
                <a:rPr lang="zh-CN" altLang="en-US" sz="2000" dirty="0">
                  <a:solidFill>
                    <a:schemeClr val="tx1">
                      <a:lumMod val="85000"/>
                      <a:lumOff val="15000"/>
                    </a:schemeClr>
                  </a:solidFill>
                  <a:sym typeface="+mn-ea"/>
                </a:rPr>
                <a:t>为0.6</a:t>
              </a:r>
              <a:r>
                <a:rPr lang="en-US" altLang="zh-CN" sz="2000" dirty="0">
                  <a:solidFill>
                    <a:schemeClr val="tx1">
                      <a:lumMod val="85000"/>
                      <a:lumOff val="15000"/>
                    </a:schemeClr>
                  </a:solidFill>
                  <a:sym typeface="+mn-ea"/>
                </a:rPr>
                <a:t>83</a:t>
              </a:r>
              <a:endParaRPr lang="en-US" altLang="zh-CN" sz="2000" dirty="0">
                <a:solidFill>
                  <a:schemeClr val="tx1">
                    <a:lumMod val="85000"/>
                    <a:lumOff val="15000"/>
                  </a:schemeClr>
                </a:solidFill>
                <a:sym typeface="+mn-ea"/>
              </a:endParaRPr>
            </a:p>
            <a:p>
              <a:pPr marL="342900" indent="-342900">
                <a:lnSpc>
                  <a:spcPct val="150000"/>
                </a:lnSpc>
                <a:buFont typeface="Arial" panose="020B0604020202020204" pitchFamily="34" charset="0"/>
                <a:buChar char="•"/>
              </a:pPr>
              <a:r>
                <a:rPr lang="zh-CN" altLang="en-US" sz="2000" dirty="0">
                  <a:solidFill>
                    <a:schemeClr val="tx1">
                      <a:lumMod val="85000"/>
                      <a:lumOff val="15000"/>
                    </a:schemeClr>
                  </a:solidFill>
                  <a:sym typeface="+mn-ea"/>
                </a:rPr>
                <a:t>明显优于决策树</a:t>
              </a:r>
              <a:endParaRPr lang="en-US" altLang="zh-CN" sz="2000" dirty="0">
                <a:solidFill>
                  <a:schemeClr val="tx1">
                    <a:lumMod val="85000"/>
                    <a:lumOff val="15000"/>
                  </a:schemeClr>
                </a:solidFill>
                <a:sym typeface="+mn-ea"/>
              </a:endParaRPr>
            </a:p>
          </p:txBody>
        </p:sp>
      </p:grpSp>
      <p:grpSp>
        <p:nvGrpSpPr>
          <p:cNvPr id="33" name="组合 32"/>
          <p:cNvGrpSpPr/>
          <p:nvPr/>
        </p:nvGrpSpPr>
        <p:grpSpPr>
          <a:xfrm>
            <a:off x="6288770" y="3876675"/>
            <a:ext cx="5526993" cy="2016125"/>
            <a:chOff x="1019176" y="1539875"/>
            <a:chExt cx="5526993" cy="2016125"/>
          </a:xfrm>
        </p:grpSpPr>
        <p:sp>
          <p:nvSpPr>
            <p:cNvPr id="34" name="矩形: 圆角 33"/>
            <p:cNvSpPr/>
            <p:nvPr/>
          </p:nvSpPr>
          <p:spPr>
            <a:xfrm>
              <a:off x="1019176" y="1539875"/>
              <a:ext cx="5488893" cy="2016125"/>
            </a:xfrm>
            <a:prstGeom prst="roundRect">
              <a:avLst>
                <a:gd name="adj" fmla="val 2089"/>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p:cNvSpPr/>
            <p:nvPr/>
          </p:nvSpPr>
          <p:spPr>
            <a:xfrm>
              <a:off x="1208313" y="1747836"/>
              <a:ext cx="1600200" cy="1600200"/>
            </a:xfrm>
            <a:prstGeom prst="roundRect">
              <a:avLst>
                <a:gd name="adj" fmla="val 396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GBDT</a:t>
              </a:r>
              <a:endParaRPr lang="en-US" altLang="zh-CN" sz="3600" dirty="0"/>
            </a:p>
          </p:txBody>
        </p:sp>
        <p:sp>
          <p:nvSpPr>
            <p:cNvPr id="36" name="文本框 35"/>
            <p:cNvSpPr txBox="1"/>
            <p:nvPr/>
          </p:nvSpPr>
          <p:spPr>
            <a:xfrm>
              <a:off x="2966580" y="1835978"/>
              <a:ext cx="3579589" cy="142295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chemeClr val="tx1">
                      <a:lumMod val="85000"/>
                      <a:lumOff val="15000"/>
                    </a:schemeClr>
                  </a:solidFill>
                  <a:sym typeface="+mn-ea"/>
                </a:rPr>
                <a:t>均方误差</a:t>
              </a:r>
              <a:r>
                <a:rPr lang="en-US" altLang="zh-CN" sz="2000" dirty="0">
                  <a:solidFill>
                    <a:schemeClr val="tx1">
                      <a:lumMod val="85000"/>
                      <a:lumOff val="15000"/>
                    </a:schemeClr>
                  </a:solidFill>
                  <a:sym typeface="+mn-ea"/>
                </a:rPr>
                <a:t>MSE</a:t>
              </a:r>
              <a:r>
                <a:rPr lang="zh-CN" altLang="en-US" sz="2000" dirty="0">
                  <a:solidFill>
                    <a:schemeClr val="tx1">
                      <a:lumMod val="85000"/>
                      <a:lumOff val="15000"/>
                    </a:schemeClr>
                  </a:solidFill>
                  <a:sym typeface="+mn-ea"/>
                </a:rPr>
                <a:t>为</a:t>
              </a:r>
              <a:r>
                <a:rPr lang="zh-CN" altLang="en-US" sz="2000" dirty="0">
                  <a:solidFill>
                    <a:schemeClr val="tx1">
                      <a:lumMod val="85000"/>
                      <a:lumOff val="15000"/>
                    </a:schemeClr>
                  </a:solidFill>
                </a:rPr>
                <a:t>0.1</a:t>
              </a:r>
              <a:r>
                <a:rPr lang="en-US" altLang="zh-CN" sz="2000" dirty="0">
                  <a:solidFill>
                    <a:schemeClr val="tx1">
                      <a:lumMod val="85000"/>
                      <a:lumOff val="15000"/>
                    </a:schemeClr>
                  </a:solidFill>
                </a:rPr>
                <a:t>37</a:t>
              </a:r>
              <a:endParaRPr lang="en-US" altLang="zh-CN" sz="2000" dirty="0">
                <a:solidFill>
                  <a:schemeClr val="tx1">
                    <a:lumMod val="85000"/>
                    <a:lumOff val="15000"/>
                  </a:schemeClr>
                </a:solidFill>
              </a:endParaRPr>
            </a:p>
            <a:p>
              <a:pPr marL="342900" indent="-342900">
                <a:lnSpc>
                  <a:spcPct val="150000"/>
                </a:lnSpc>
                <a:buFont typeface="Arial" panose="020B0604020202020204" pitchFamily="34" charset="0"/>
                <a:buChar char="•"/>
              </a:pPr>
              <a:r>
                <a:rPr lang="zh-CN" altLang="en-US" sz="2000" dirty="0">
                  <a:solidFill>
                    <a:schemeClr val="tx1">
                      <a:lumMod val="85000"/>
                      <a:lumOff val="15000"/>
                    </a:schemeClr>
                  </a:solidFill>
                  <a:sym typeface="+mn-ea"/>
                </a:rPr>
                <a:t>可决系数</a:t>
              </a:r>
              <a:r>
                <a:rPr lang="en-US" altLang="zh-CN" sz="2000" dirty="0">
                  <a:solidFill>
                    <a:schemeClr val="tx1">
                      <a:lumMod val="85000"/>
                      <a:lumOff val="15000"/>
                    </a:schemeClr>
                  </a:solidFill>
                  <a:sym typeface="+mn-ea"/>
                </a:rPr>
                <a:t>R2</a:t>
              </a:r>
              <a:r>
                <a:rPr lang="zh-CN" altLang="en-US" sz="2000" dirty="0">
                  <a:solidFill>
                    <a:schemeClr val="tx1">
                      <a:lumMod val="85000"/>
                      <a:lumOff val="15000"/>
                    </a:schemeClr>
                  </a:solidFill>
                  <a:sym typeface="+mn-ea"/>
                </a:rPr>
                <a:t>为0.</a:t>
              </a:r>
              <a:r>
                <a:rPr lang="en-US" altLang="zh-CN" sz="2000" dirty="0">
                  <a:solidFill>
                    <a:schemeClr val="tx1">
                      <a:lumMod val="85000"/>
                      <a:lumOff val="15000"/>
                    </a:schemeClr>
                  </a:solidFill>
                  <a:sym typeface="+mn-ea"/>
                </a:rPr>
                <a:t>700</a:t>
              </a:r>
              <a:endParaRPr lang="en-US" altLang="zh-CN" sz="2000" dirty="0">
                <a:solidFill>
                  <a:schemeClr val="tx1">
                    <a:lumMod val="85000"/>
                    <a:lumOff val="15000"/>
                  </a:schemeClr>
                </a:solidFill>
                <a:sym typeface="+mn-ea"/>
              </a:endParaRPr>
            </a:p>
            <a:p>
              <a:pPr marL="342900" indent="-342900">
                <a:lnSpc>
                  <a:spcPct val="150000"/>
                </a:lnSpc>
                <a:buFont typeface="Arial" panose="020B0604020202020204" pitchFamily="34" charset="0"/>
                <a:buChar char="•"/>
              </a:pPr>
              <a:r>
                <a:rPr lang="zh-CN" altLang="en-US" sz="2000" dirty="0">
                  <a:solidFill>
                    <a:schemeClr val="tx1">
                      <a:lumMod val="85000"/>
                      <a:lumOff val="15000"/>
                    </a:schemeClr>
                  </a:solidFill>
                  <a:sym typeface="+mn-ea"/>
                </a:rPr>
                <a:t>结果达到最优拟合效果</a:t>
              </a:r>
              <a:endParaRPr lang="en-US" altLang="zh-CN" sz="2000" dirty="0">
                <a:solidFill>
                  <a:schemeClr val="tx1">
                    <a:lumMod val="85000"/>
                    <a:lumOff val="15000"/>
                  </a:schemeClr>
                </a:solidFill>
                <a:sym typeface="+mn-ea"/>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决策树回归模型训练</a:t>
            </a:r>
            <a:endParaRPr lang="zh-CN" altLang="en-US" dirty="0"/>
          </a:p>
        </p:txBody>
      </p:sp>
      <p:cxnSp>
        <p:nvCxnSpPr>
          <p:cNvPr id="7" name="直接连接符 6"/>
          <p:cNvCxnSpPr/>
          <p:nvPr/>
        </p:nvCxnSpPr>
        <p:spPr>
          <a:xfrm>
            <a:off x="-206828" y="3614057"/>
            <a:ext cx="126056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583746" y="1739900"/>
            <a:ext cx="146958" cy="1940695"/>
            <a:chOff x="583746" y="1739900"/>
            <a:chExt cx="146958" cy="1940695"/>
          </a:xfrm>
        </p:grpSpPr>
        <p:sp>
          <p:nvSpPr>
            <p:cNvPr id="9" name="椭圆 8"/>
            <p:cNvSpPr/>
            <p:nvPr/>
          </p:nvSpPr>
          <p:spPr>
            <a:xfrm>
              <a:off x="583746" y="3533637"/>
              <a:ext cx="146958" cy="146958"/>
            </a:xfrm>
            <a:prstGeom prst="ellipse">
              <a:avLst/>
            </a:prstGeom>
            <a:solidFill>
              <a:schemeClr val="accent1"/>
            </a:solidFill>
            <a:ln w="1016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9" idx="0"/>
            </p:cNvCxnSpPr>
            <p:nvPr/>
          </p:nvCxnSpPr>
          <p:spPr>
            <a:xfrm flipV="1">
              <a:off x="657225" y="1739900"/>
              <a:ext cx="0" cy="1793737"/>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777240" y="1530001"/>
            <a:ext cx="3040700" cy="1210945"/>
          </a:xfrm>
          <a:prstGeom prst="rect">
            <a:avLst/>
          </a:prstGeom>
          <a:noFill/>
        </p:spPr>
        <p:txBody>
          <a:bodyPr wrap="square" rtlCol="0">
            <a:spAutoFit/>
          </a:bodyPr>
          <a:lstStyle/>
          <a:p>
            <a:pPr>
              <a:lnSpc>
                <a:spcPct val="130000"/>
              </a:lnSpc>
            </a:pPr>
            <a:r>
              <a:rPr lang="zh-CN" altLang="en-US" sz="2000" b="1" dirty="0">
                <a:solidFill>
                  <a:schemeClr val="accent1"/>
                </a:solidFill>
                <a:latin typeface="Arial" panose="020B0604020202020204" pitchFamily="34" charset="0"/>
                <a:ea typeface="+mj-ea"/>
                <a:cs typeface="Arial" panose="020B0604020202020204" pitchFamily="34" charset="0"/>
              </a:rPr>
              <a:t>初步训练</a:t>
            </a:r>
            <a:endParaRPr lang="en-US" altLang="zh-CN" dirty="0">
              <a:solidFill>
                <a:srgbClr val="505050"/>
              </a:solidFill>
            </a:endParaRPr>
          </a:p>
          <a:p>
            <a:pPr>
              <a:lnSpc>
                <a:spcPct val="130000"/>
              </a:lnSpc>
            </a:pPr>
            <a:r>
              <a:rPr lang="zh-CN" altLang="en-US" dirty="0">
                <a:solidFill>
                  <a:srgbClr val="505050"/>
                </a:solidFill>
              </a:rPr>
              <a:t>80%为训练集</a:t>
            </a:r>
            <a:endParaRPr lang="zh-CN" altLang="en-US" dirty="0">
              <a:solidFill>
                <a:srgbClr val="505050"/>
              </a:solidFill>
            </a:endParaRPr>
          </a:p>
          <a:p>
            <a:pPr>
              <a:lnSpc>
                <a:spcPct val="130000"/>
              </a:lnSpc>
            </a:pPr>
            <a:r>
              <a:rPr lang="zh-CN" altLang="en-US" dirty="0">
                <a:solidFill>
                  <a:srgbClr val="505050"/>
                </a:solidFill>
                <a:sym typeface="+mn-ea"/>
              </a:rPr>
              <a:t>20%为测试集</a:t>
            </a:r>
            <a:endParaRPr lang="zh-CN" altLang="en-US" dirty="0">
              <a:solidFill>
                <a:srgbClr val="505050"/>
              </a:solidFill>
            </a:endParaRPr>
          </a:p>
        </p:txBody>
      </p:sp>
      <p:grpSp>
        <p:nvGrpSpPr>
          <p:cNvPr id="12" name="组合 11"/>
          <p:cNvGrpSpPr/>
          <p:nvPr/>
        </p:nvGrpSpPr>
        <p:grpSpPr>
          <a:xfrm flipV="1">
            <a:off x="2593975" y="3530600"/>
            <a:ext cx="146685" cy="2678430"/>
            <a:chOff x="583746" y="1739900"/>
            <a:chExt cx="146958" cy="1940695"/>
          </a:xfrm>
        </p:grpSpPr>
        <p:sp>
          <p:nvSpPr>
            <p:cNvPr id="13" name="椭圆 12"/>
            <p:cNvSpPr/>
            <p:nvPr/>
          </p:nvSpPr>
          <p:spPr>
            <a:xfrm>
              <a:off x="583746" y="3533637"/>
              <a:ext cx="146958" cy="146958"/>
            </a:xfrm>
            <a:prstGeom prst="ellipse">
              <a:avLst/>
            </a:prstGeom>
            <a:solidFill>
              <a:schemeClr val="accent1"/>
            </a:solidFill>
            <a:ln w="1016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stCxn id="13" idx="0"/>
            </p:cNvCxnSpPr>
            <p:nvPr/>
          </p:nvCxnSpPr>
          <p:spPr>
            <a:xfrm flipV="1">
              <a:off x="657225" y="1739900"/>
              <a:ext cx="0" cy="1793737"/>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4604385" y="1366520"/>
            <a:ext cx="146685" cy="2313940"/>
            <a:chOff x="583746" y="1739900"/>
            <a:chExt cx="146958" cy="1940695"/>
          </a:xfrm>
        </p:grpSpPr>
        <p:sp>
          <p:nvSpPr>
            <p:cNvPr id="16" name="椭圆 15"/>
            <p:cNvSpPr/>
            <p:nvPr/>
          </p:nvSpPr>
          <p:spPr>
            <a:xfrm>
              <a:off x="583746" y="3533637"/>
              <a:ext cx="146958" cy="146958"/>
            </a:xfrm>
            <a:prstGeom prst="ellipse">
              <a:avLst/>
            </a:prstGeom>
            <a:solidFill>
              <a:schemeClr val="accent1"/>
            </a:solidFill>
            <a:ln w="1016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a:stCxn id="16" idx="0"/>
            </p:cNvCxnSpPr>
            <p:nvPr/>
          </p:nvCxnSpPr>
          <p:spPr>
            <a:xfrm flipV="1">
              <a:off x="657225" y="1739900"/>
              <a:ext cx="0" cy="1793737"/>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flipV="1">
            <a:off x="6614795" y="3530600"/>
            <a:ext cx="146685" cy="2668905"/>
            <a:chOff x="583746" y="1739900"/>
            <a:chExt cx="146958" cy="1940695"/>
          </a:xfrm>
        </p:grpSpPr>
        <p:sp>
          <p:nvSpPr>
            <p:cNvPr id="19" name="椭圆 18"/>
            <p:cNvSpPr/>
            <p:nvPr/>
          </p:nvSpPr>
          <p:spPr>
            <a:xfrm>
              <a:off x="583746" y="3533637"/>
              <a:ext cx="146958" cy="146958"/>
            </a:xfrm>
            <a:prstGeom prst="ellipse">
              <a:avLst/>
            </a:prstGeom>
            <a:solidFill>
              <a:schemeClr val="accent1"/>
            </a:solidFill>
            <a:ln w="1016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19" idx="0"/>
            </p:cNvCxnSpPr>
            <p:nvPr/>
          </p:nvCxnSpPr>
          <p:spPr>
            <a:xfrm flipV="1">
              <a:off x="657225" y="1739900"/>
              <a:ext cx="0" cy="1793737"/>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sp>
        <p:nvSpPr>
          <p:cNvPr id="22" name="椭圆 21"/>
          <p:cNvSpPr/>
          <p:nvPr/>
        </p:nvSpPr>
        <p:spPr>
          <a:xfrm>
            <a:off x="8625341" y="3533637"/>
            <a:ext cx="146958" cy="146958"/>
          </a:xfrm>
          <a:prstGeom prst="ellipse">
            <a:avLst/>
          </a:prstGeom>
          <a:solidFill>
            <a:schemeClr val="accent4"/>
          </a:solidFill>
          <a:ln w="101600">
            <a:solidFill>
              <a:schemeClr val="accent4">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22" idx="0"/>
          </p:cNvCxnSpPr>
          <p:nvPr/>
        </p:nvCxnSpPr>
        <p:spPr>
          <a:xfrm flipV="1">
            <a:off x="8698820" y="1739900"/>
            <a:ext cx="0" cy="1793737"/>
          </a:xfrm>
          <a:prstGeom prst="line">
            <a:avLst/>
          </a:prstGeom>
          <a:ln w="12700">
            <a:solidFill>
              <a:schemeClr val="accent4"/>
            </a:solidFill>
            <a:tailEnd type="ova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786697" y="1170591"/>
            <a:ext cx="3040700" cy="2289810"/>
          </a:xfrm>
          <a:prstGeom prst="rect">
            <a:avLst/>
          </a:prstGeom>
          <a:noFill/>
        </p:spPr>
        <p:txBody>
          <a:bodyPr wrap="square" rtlCol="0">
            <a:spAutoFit/>
          </a:bodyPr>
          <a:lstStyle/>
          <a:p>
            <a:pPr>
              <a:lnSpc>
                <a:spcPct val="130000"/>
              </a:lnSpc>
            </a:pPr>
            <a:r>
              <a:rPr lang="zh-CN" altLang="en-US" sz="2000" b="1" dirty="0">
                <a:solidFill>
                  <a:schemeClr val="accent1"/>
                </a:solidFill>
                <a:latin typeface="Arial" panose="020B0604020202020204" pitchFamily="34" charset="0"/>
                <a:ea typeface="+mj-ea"/>
                <a:cs typeface="Arial" panose="020B0604020202020204" pitchFamily="34" charset="0"/>
              </a:rPr>
              <a:t>简单手动调参</a:t>
            </a:r>
            <a:endParaRPr lang="zh-CN" altLang="en-US" sz="2000" b="1" dirty="0">
              <a:solidFill>
                <a:schemeClr val="accent1"/>
              </a:solidFill>
              <a:latin typeface="Arial" panose="020B0604020202020204" pitchFamily="34" charset="0"/>
              <a:ea typeface="+mj-ea"/>
              <a:cs typeface="Arial" panose="020B0604020202020204" pitchFamily="34" charset="0"/>
            </a:endParaRPr>
          </a:p>
          <a:p>
            <a:pPr>
              <a:lnSpc>
                <a:spcPct val="130000"/>
              </a:lnSpc>
            </a:pPr>
            <a:r>
              <a:rPr lang="zh-CN" altLang="en-US" sz="1800" dirty="0">
                <a:solidFill>
                  <a:srgbClr val="505050"/>
                </a:solidFill>
              </a:rPr>
              <a:t>max_depth=8,</a:t>
            </a:r>
            <a:endParaRPr lang="zh-CN" altLang="en-US" sz="1800" dirty="0">
              <a:solidFill>
                <a:srgbClr val="505050"/>
              </a:solidFill>
            </a:endParaRPr>
          </a:p>
          <a:p>
            <a:pPr>
              <a:lnSpc>
                <a:spcPct val="130000"/>
              </a:lnSpc>
            </a:pPr>
            <a:r>
              <a:rPr lang="zh-CN" altLang="en-US" sz="1800" dirty="0">
                <a:solidFill>
                  <a:srgbClr val="505050"/>
                </a:solidFill>
              </a:rPr>
              <a:t>min_samples_split=2,</a:t>
            </a:r>
            <a:endParaRPr lang="zh-CN" altLang="en-US" sz="1800" dirty="0">
              <a:solidFill>
                <a:srgbClr val="505050"/>
              </a:solidFill>
            </a:endParaRPr>
          </a:p>
          <a:p>
            <a:pPr>
              <a:lnSpc>
                <a:spcPct val="130000"/>
              </a:lnSpc>
            </a:pPr>
            <a:r>
              <a:rPr lang="zh-CN" altLang="en-US" sz="1800" dirty="0">
                <a:solidFill>
                  <a:srgbClr val="505050"/>
                </a:solidFill>
              </a:rPr>
              <a:t>min_samples_leaf=4,</a:t>
            </a:r>
            <a:endParaRPr lang="zh-CN" altLang="en-US" sz="1800" dirty="0">
              <a:solidFill>
                <a:srgbClr val="505050"/>
              </a:solidFill>
            </a:endParaRPr>
          </a:p>
          <a:p>
            <a:pPr>
              <a:lnSpc>
                <a:spcPct val="130000"/>
              </a:lnSpc>
            </a:pPr>
            <a:r>
              <a:rPr lang="zh-CN" altLang="en-US" sz="1800" dirty="0">
                <a:solidFill>
                  <a:srgbClr val="505050"/>
                </a:solidFill>
              </a:rPr>
              <a:t>max_features=10,</a:t>
            </a:r>
            <a:endParaRPr lang="zh-CN" altLang="en-US" sz="1800" dirty="0">
              <a:solidFill>
                <a:srgbClr val="505050"/>
              </a:solidFill>
            </a:endParaRPr>
          </a:p>
          <a:p>
            <a:pPr>
              <a:lnSpc>
                <a:spcPct val="130000"/>
              </a:lnSpc>
            </a:pPr>
            <a:r>
              <a:rPr lang="zh-CN" altLang="en-US" sz="1800" dirty="0">
                <a:solidFill>
                  <a:srgbClr val="505050"/>
                </a:solidFill>
              </a:rPr>
              <a:t>random_state=0</a:t>
            </a:r>
            <a:endParaRPr lang="zh-CN" altLang="en-US" dirty="0">
              <a:solidFill>
                <a:srgbClr val="505050"/>
              </a:solidFill>
            </a:endParaRPr>
          </a:p>
        </p:txBody>
      </p:sp>
      <p:sp>
        <p:nvSpPr>
          <p:cNvPr id="25" name="文本框 24"/>
          <p:cNvSpPr txBox="1"/>
          <p:nvPr/>
        </p:nvSpPr>
        <p:spPr>
          <a:xfrm>
            <a:off x="8832893" y="1530001"/>
            <a:ext cx="3040700" cy="1930400"/>
          </a:xfrm>
          <a:prstGeom prst="rect">
            <a:avLst/>
          </a:prstGeom>
          <a:noFill/>
        </p:spPr>
        <p:txBody>
          <a:bodyPr wrap="square" rtlCol="0">
            <a:spAutoFit/>
          </a:bodyPr>
          <a:lstStyle/>
          <a:p>
            <a:pPr>
              <a:lnSpc>
                <a:spcPct val="130000"/>
              </a:lnSpc>
            </a:pPr>
            <a:r>
              <a:rPr lang="zh-CN" altLang="en-US" sz="2000" b="1" dirty="0">
                <a:solidFill>
                  <a:schemeClr val="accent4"/>
                </a:solidFill>
                <a:latin typeface="Arial" panose="020B0604020202020204" pitchFamily="34" charset="0"/>
                <a:ea typeface="+mj-ea"/>
                <a:cs typeface="Arial" panose="020B0604020202020204" pitchFamily="34" charset="0"/>
              </a:rPr>
              <a:t>结果对比</a:t>
            </a:r>
            <a:endParaRPr lang="zh-CN" altLang="en-US" sz="2000" b="1" dirty="0">
              <a:solidFill>
                <a:srgbClr val="505050"/>
              </a:solidFill>
              <a:latin typeface="Arial" panose="020B0604020202020204" pitchFamily="34" charset="0"/>
              <a:ea typeface="+mj-ea"/>
              <a:cs typeface="Arial" panose="020B0604020202020204" pitchFamily="34" charset="0"/>
            </a:endParaRPr>
          </a:p>
          <a:p>
            <a:pPr>
              <a:lnSpc>
                <a:spcPct val="130000"/>
              </a:lnSpc>
            </a:pPr>
            <a:r>
              <a:rPr lang="zh-CN" altLang="en-US" dirty="0">
                <a:solidFill>
                  <a:srgbClr val="505050"/>
                </a:solidFill>
                <a:sym typeface="+mn-ea"/>
              </a:rPr>
              <a:t>均方误差</a:t>
            </a:r>
            <a:r>
              <a:rPr lang="en-US" altLang="zh-CN" dirty="0">
                <a:solidFill>
                  <a:srgbClr val="505050"/>
                </a:solidFill>
                <a:sym typeface="+mn-ea"/>
              </a:rPr>
              <a:t>MSE</a:t>
            </a:r>
            <a:r>
              <a:rPr lang="zh-CN" altLang="en-US" dirty="0">
                <a:solidFill>
                  <a:srgbClr val="505050"/>
                </a:solidFill>
                <a:sym typeface="+mn-ea"/>
              </a:rPr>
              <a:t>：</a:t>
            </a:r>
            <a:endParaRPr lang="zh-CN" altLang="en-US" dirty="0">
              <a:solidFill>
                <a:srgbClr val="505050"/>
              </a:solidFill>
              <a:sym typeface="+mn-ea"/>
            </a:endParaRPr>
          </a:p>
          <a:p>
            <a:pPr>
              <a:lnSpc>
                <a:spcPct val="130000"/>
              </a:lnSpc>
            </a:pPr>
            <a:r>
              <a:rPr lang="zh-CN" altLang="en-US" dirty="0">
                <a:solidFill>
                  <a:srgbClr val="505050"/>
                </a:solidFill>
                <a:sym typeface="+mn-ea"/>
              </a:rPr>
              <a:t>前者0.18</a:t>
            </a:r>
            <a:r>
              <a:rPr lang="en-US" altLang="zh-CN" dirty="0">
                <a:solidFill>
                  <a:srgbClr val="505050"/>
                </a:solidFill>
                <a:sym typeface="+mn-ea"/>
              </a:rPr>
              <a:t>7</a:t>
            </a:r>
            <a:r>
              <a:rPr lang="zh-CN" altLang="en-US" dirty="0">
                <a:solidFill>
                  <a:srgbClr val="505050"/>
                </a:solidFill>
                <a:sym typeface="+mn-ea"/>
              </a:rPr>
              <a:t>，后者</a:t>
            </a:r>
            <a:r>
              <a:rPr lang="en-US" altLang="zh-CN" dirty="0">
                <a:solidFill>
                  <a:srgbClr val="505050"/>
                </a:solidFill>
                <a:sym typeface="+mn-ea"/>
              </a:rPr>
              <a:t>0.194</a:t>
            </a:r>
            <a:endParaRPr lang="en-US" altLang="zh-CN" dirty="0">
              <a:solidFill>
                <a:srgbClr val="505050"/>
              </a:solidFill>
              <a:sym typeface="+mn-ea"/>
            </a:endParaRPr>
          </a:p>
          <a:p>
            <a:pPr>
              <a:lnSpc>
                <a:spcPct val="130000"/>
              </a:lnSpc>
            </a:pPr>
            <a:r>
              <a:rPr lang="zh-CN" altLang="en-US" dirty="0">
                <a:solidFill>
                  <a:srgbClr val="505050"/>
                </a:solidFill>
                <a:sym typeface="+mn-ea"/>
              </a:rPr>
              <a:t>可决系数</a:t>
            </a:r>
            <a:r>
              <a:rPr lang="en-US" altLang="zh-CN" dirty="0">
                <a:solidFill>
                  <a:srgbClr val="505050"/>
                </a:solidFill>
                <a:sym typeface="+mn-ea"/>
              </a:rPr>
              <a:t>R2</a:t>
            </a:r>
            <a:r>
              <a:rPr lang="zh-CN" altLang="en-US" dirty="0">
                <a:solidFill>
                  <a:srgbClr val="505050"/>
                </a:solidFill>
                <a:sym typeface="+mn-ea"/>
              </a:rPr>
              <a:t>：</a:t>
            </a:r>
            <a:endParaRPr lang="en-US" altLang="zh-CN" dirty="0">
              <a:solidFill>
                <a:srgbClr val="505050"/>
              </a:solidFill>
              <a:sym typeface="+mn-ea"/>
            </a:endParaRPr>
          </a:p>
          <a:p>
            <a:pPr>
              <a:lnSpc>
                <a:spcPct val="130000"/>
              </a:lnSpc>
            </a:pPr>
            <a:r>
              <a:rPr lang="zh-CN" altLang="en-US" dirty="0">
                <a:solidFill>
                  <a:srgbClr val="505050"/>
                </a:solidFill>
                <a:sym typeface="+mn-ea"/>
              </a:rPr>
              <a:t>前者0.59</a:t>
            </a:r>
            <a:r>
              <a:rPr lang="en-US" altLang="zh-CN" dirty="0">
                <a:solidFill>
                  <a:srgbClr val="505050"/>
                </a:solidFill>
                <a:sym typeface="+mn-ea"/>
              </a:rPr>
              <a:t>1</a:t>
            </a:r>
            <a:r>
              <a:rPr lang="zh-CN" altLang="en-US" dirty="0">
                <a:solidFill>
                  <a:srgbClr val="505050"/>
                </a:solidFill>
                <a:sym typeface="+mn-ea"/>
              </a:rPr>
              <a:t>，后者</a:t>
            </a:r>
            <a:r>
              <a:rPr lang="en-US" altLang="zh-CN" dirty="0">
                <a:solidFill>
                  <a:srgbClr val="505050"/>
                </a:solidFill>
                <a:sym typeface="+mn-ea"/>
              </a:rPr>
              <a:t>0.576</a:t>
            </a:r>
            <a:endParaRPr lang="en-US" altLang="zh-CN" dirty="0">
              <a:solidFill>
                <a:srgbClr val="505050"/>
              </a:solidFill>
              <a:sym typeface="+mn-ea"/>
            </a:endParaRPr>
          </a:p>
        </p:txBody>
      </p:sp>
      <p:sp>
        <p:nvSpPr>
          <p:cNvPr id="26" name="文本框 25"/>
          <p:cNvSpPr txBox="1"/>
          <p:nvPr/>
        </p:nvSpPr>
        <p:spPr>
          <a:xfrm>
            <a:off x="2740025" y="4088130"/>
            <a:ext cx="3987165" cy="2354580"/>
          </a:xfrm>
          <a:prstGeom prst="rect">
            <a:avLst/>
          </a:prstGeom>
          <a:noFill/>
        </p:spPr>
        <p:txBody>
          <a:bodyPr wrap="square" rtlCol="0">
            <a:noAutofit/>
          </a:bodyPr>
          <a:lstStyle/>
          <a:p>
            <a:pPr>
              <a:lnSpc>
                <a:spcPct val="130000"/>
              </a:lnSpc>
            </a:pPr>
            <a:r>
              <a:rPr lang="zh-CN" altLang="en-US" sz="2000" b="1" dirty="0">
                <a:solidFill>
                  <a:schemeClr val="accent1"/>
                </a:solidFill>
                <a:latin typeface="Arial" panose="020B0604020202020204" pitchFamily="34" charset="0"/>
                <a:ea typeface="+mj-ea"/>
                <a:cs typeface="Arial" panose="020B0604020202020204" pitchFamily="34" charset="0"/>
              </a:rPr>
              <a:t>特征选择</a:t>
            </a:r>
            <a:endParaRPr lang="zh-CN" altLang="en-US" sz="2000" b="1" dirty="0">
              <a:solidFill>
                <a:schemeClr val="accent1"/>
              </a:solidFill>
              <a:latin typeface="Arial" panose="020B0604020202020204" pitchFamily="34" charset="0"/>
              <a:ea typeface="+mj-ea"/>
              <a:cs typeface="Arial" panose="020B0604020202020204" pitchFamily="34" charset="0"/>
            </a:endParaRPr>
          </a:p>
          <a:p>
            <a:pPr>
              <a:lnSpc>
                <a:spcPct val="130000"/>
              </a:lnSpc>
            </a:pPr>
            <a:r>
              <a:rPr lang="zh-CN" altLang="en-US" dirty="0">
                <a:solidFill>
                  <a:srgbClr val="505050"/>
                </a:solidFill>
              </a:rPr>
              <a:t>选取</a:t>
            </a:r>
            <a:r>
              <a:rPr lang="en-US" altLang="zh-CN" dirty="0">
                <a:solidFill>
                  <a:srgbClr val="505050"/>
                </a:solidFill>
              </a:rPr>
              <a:t>13</a:t>
            </a:r>
            <a:r>
              <a:rPr lang="zh-CN" altLang="en-US" dirty="0">
                <a:solidFill>
                  <a:srgbClr val="505050"/>
                </a:solidFill>
              </a:rPr>
              <a:t>个：'senior',</a:t>
            </a:r>
            <a:endParaRPr lang="zh-CN" altLang="en-US" dirty="0">
              <a:solidFill>
                <a:srgbClr val="505050"/>
              </a:solidFill>
            </a:endParaRPr>
          </a:p>
          <a:p>
            <a:pPr>
              <a:lnSpc>
                <a:spcPct val="130000"/>
              </a:lnSpc>
            </a:pPr>
            <a:r>
              <a:rPr lang="zh-CN" altLang="en-US" dirty="0">
                <a:solidFill>
                  <a:srgbClr val="505050"/>
                </a:solidFill>
              </a:rPr>
              <a:t>'edu','min_exp','csize',</a:t>
            </a:r>
            <a:endParaRPr lang="zh-CN" altLang="en-US" dirty="0">
              <a:solidFill>
                <a:srgbClr val="505050"/>
              </a:solidFill>
            </a:endParaRPr>
          </a:p>
          <a:p>
            <a:pPr>
              <a:lnSpc>
                <a:spcPct val="130000"/>
              </a:lnSpc>
            </a:pPr>
            <a:r>
              <a:rPr lang="zh-CN" altLang="en-US" dirty="0">
                <a:solidFill>
                  <a:srgbClr val="505050"/>
                </a:solidFill>
              </a:rPr>
              <a:t>'stack','binsurance','minsurance',</a:t>
            </a:r>
            <a:endParaRPr lang="zh-CN" altLang="en-US" dirty="0">
              <a:solidFill>
                <a:srgbClr val="505050"/>
              </a:solidFill>
            </a:endParaRPr>
          </a:p>
          <a:p>
            <a:pPr>
              <a:lnSpc>
                <a:spcPct val="130000"/>
              </a:lnSpc>
            </a:pPr>
            <a:r>
              <a:rPr lang="zh-CN" altLang="en-US" dirty="0">
                <a:solidFill>
                  <a:srgbClr val="505050"/>
                </a:solidFill>
              </a:rPr>
              <a:t>'paleave','fpe','ebenefit',</a:t>
            </a:r>
            <a:endParaRPr lang="zh-CN" altLang="en-US" dirty="0">
              <a:solidFill>
                <a:srgbClr val="505050"/>
              </a:solidFill>
            </a:endParaRPr>
          </a:p>
          <a:p>
            <a:pPr>
              <a:lnSpc>
                <a:spcPct val="130000"/>
              </a:lnSpc>
            </a:pPr>
            <a:r>
              <a:rPr lang="zh-CN" altLang="en-US" dirty="0">
                <a:solidFill>
                  <a:srgbClr val="505050"/>
                </a:solidFill>
              </a:rPr>
              <a:t>'cclass','internet','jclass1'</a:t>
            </a:r>
            <a:endParaRPr lang="zh-CN" altLang="en-US" dirty="0">
              <a:solidFill>
                <a:srgbClr val="505050"/>
              </a:solidFill>
            </a:endParaRPr>
          </a:p>
        </p:txBody>
      </p:sp>
      <p:sp>
        <p:nvSpPr>
          <p:cNvPr id="27" name="文本框 26"/>
          <p:cNvSpPr txBox="1"/>
          <p:nvPr/>
        </p:nvSpPr>
        <p:spPr>
          <a:xfrm>
            <a:off x="6800001" y="4093418"/>
            <a:ext cx="3040700" cy="2289810"/>
          </a:xfrm>
          <a:prstGeom prst="rect">
            <a:avLst/>
          </a:prstGeom>
          <a:noFill/>
        </p:spPr>
        <p:txBody>
          <a:bodyPr wrap="square" rtlCol="0">
            <a:spAutoFit/>
          </a:bodyPr>
          <a:lstStyle/>
          <a:p>
            <a:pPr>
              <a:lnSpc>
                <a:spcPct val="130000"/>
              </a:lnSpc>
            </a:pPr>
            <a:r>
              <a:rPr lang="zh-CN" altLang="en-US" sz="2000" b="1" dirty="0">
                <a:solidFill>
                  <a:schemeClr val="accent1"/>
                </a:solidFill>
                <a:latin typeface="Arial" panose="020B0604020202020204" pitchFamily="34" charset="0"/>
                <a:ea typeface="+mj-ea"/>
                <a:cs typeface="Arial" panose="020B0604020202020204" pitchFamily="34" charset="0"/>
              </a:rPr>
              <a:t>网格搜索调参</a:t>
            </a:r>
            <a:endParaRPr lang="zh-CN" altLang="en-US" sz="2000" b="1" dirty="0">
              <a:solidFill>
                <a:schemeClr val="accent1"/>
              </a:solidFill>
              <a:latin typeface="Arial" panose="020B0604020202020204" pitchFamily="34" charset="0"/>
              <a:ea typeface="+mj-ea"/>
              <a:cs typeface="Arial" panose="020B0604020202020204" pitchFamily="34" charset="0"/>
            </a:endParaRPr>
          </a:p>
          <a:p>
            <a:pPr>
              <a:lnSpc>
                <a:spcPct val="130000"/>
              </a:lnSpc>
            </a:pPr>
            <a:r>
              <a:rPr lang="zh-CN" altLang="en-US" dirty="0">
                <a:solidFill>
                  <a:srgbClr val="505050"/>
                </a:solidFill>
              </a:rPr>
              <a:t>max_depth=10,</a:t>
            </a:r>
            <a:endParaRPr lang="zh-CN" altLang="en-US" dirty="0">
              <a:solidFill>
                <a:srgbClr val="505050"/>
              </a:solidFill>
            </a:endParaRPr>
          </a:p>
          <a:p>
            <a:pPr>
              <a:lnSpc>
                <a:spcPct val="130000"/>
              </a:lnSpc>
            </a:pPr>
            <a:r>
              <a:rPr lang="zh-CN" altLang="en-US" dirty="0">
                <a:solidFill>
                  <a:srgbClr val="505050"/>
                </a:solidFill>
              </a:rPr>
              <a:t>min_samples_split=10,</a:t>
            </a:r>
            <a:endParaRPr lang="zh-CN" altLang="en-US" dirty="0">
              <a:solidFill>
                <a:srgbClr val="505050"/>
              </a:solidFill>
            </a:endParaRPr>
          </a:p>
          <a:p>
            <a:pPr>
              <a:lnSpc>
                <a:spcPct val="130000"/>
              </a:lnSpc>
            </a:pPr>
            <a:r>
              <a:rPr lang="zh-CN" altLang="en-US" dirty="0">
                <a:solidFill>
                  <a:srgbClr val="505050"/>
                </a:solidFill>
              </a:rPr>
              <a:t>min_samples_leaf=4,</a:t>
            </a:r>
            <a:endParaRPr lang="zh-CN" altLang="en-US" dirty="0">
              <a:solidFill>
                <a:srgbClr val="505050"/>
              </a:solidFill>
            </a:endParaRPr>
          </a:p>
          <a:p>
            <a:pPr>
              <a:lnSpc>
                <a:spcPct val="130000"/>
              </a:lnSpc>
            </a:pPr>
            <a:r>
              <a:rPr lang="zh-CN" altLang="en-US" dirty="0">
                <a:solidFill>
                  <a:srgbClr val="505050"/>
                </a:solidFill>
              </a:rPr>
              <a:t>max_features为auto,</a:t>
            </a:r>
            <a:endParaRPr lang="zh-CN" altLang="en-US" dirty="0">
              <a:solidFill>
                <a:srgbClr val="505050"/>
              </a:solidFill>
            </a:endParaRPr>
          </a:p>
          <a:p>
            <a:pPr>
              <a:lnSpc>
                <a:spcPct val="130000"/>
              </a:lnSpc>
            </a:pPr>
            <a:r>
              <a:rPr lang="zh-CN" altLang="en-US" dirty="0">
                <a:solidFill>
                  <a:srgbClr val="505050"/>
                </a:solidFill>
              </a:rPr>
              <a:t>random_state=0</a:t>
            </a:r>
            <a:endParaRPr lang="zh-CN" altLang="en-US" dirty="0">
              <a:solidFill>
                <a:srgbClr val="50505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选题背景</a:t>
            </a:r>
            <a:endParaRPr lang="zh-CN" altLang="en-US" dirty="0"/>
          </a:p>
        </p:txBody>
      </p:sp>
      <p:sp>
        <p:nvSpPr>
          <p:cNvPr id="3" name="文本占位符 2"/>
          <p:cNvSpPr>
            <a:spLocks noGrp="1"/>
          </p:cNvSpPr>
          <p:nvPr>
            <p:ph type="body" sz="quarter" idx="14"/>
          </p:nvPr>
        </p:nvSpPr>
        <p:spPr>
          <a:xfrm>
            <a:off x="3720438" y="4231596"/>
            <a:ext cx="2290400" cy="867930"/>
          </a:xfrm>
        </p:spPr>
        <p:txBody>
          <a:bodyPr/>
          <a:lstStyle/>
          <a:p>
            <a:r>
              <a:rPr lang="zh-CN" altLang="en-US" dirty="0"/>
              <a:t>数据预处理及特征选择</a:t>
            </a:r>
            <a:endParaRPr lang="zh-CN" altLang="en-US" dirty="0"/>
          </a:p>
        </p:txBody>
      </p:sp>
      <p:sp>
        <p:nvSpPr>
          <p:cNvPr id="4" name="文本占位符 3"/>
          <p:cNvSpPr>
            <a:spLocks noGrp="1"/>
          </p:cNvSpPr>
          <p:nvPr>
            <p:ph type="body" sz="quarter" idx="15"/>
          </p:nvPr>
        </p:nvSpPr>
        <p:spPr>
          <a:xfrm>
            <a:off x="6280508" y="4514606"/>
            <a:ext cx="2290400" cy="424732"/>
          </a:xfrm>
        </p:spPr>
        <p:txBody>
          <a:bodyPr/>
          <a:lstStyle/>
          <a:p>
            <a:r>
              <a:rPr lang="zh-CN" altLang="en-US" sz="2400" dirty="0"/>
              <a:t>工资预测模型</a:t>
            </a:r>
            <a:endParaRPr lang="zh-CN" altLang="en-US" sz="2400" dirty="0"/>
          </a:p>
        </p:txBody>
      </p:sp>
      <p:sp>
        <p:nvSpPr>
          <p:cNvPr id="5" name="文本占位符 4"/>
          <p:cNvSpPr>
            <a:spLocks noGrp="1"/>
          </p:cNvSpPr>
          <p:nvPr>
            <p:ph type="body" sz="quarter" idx="16"/>
          </p:nvPr>
        </p:nvSpPr>
        <p:spPr>
          <a:xfrm>
            <a:off x="8840578" y="4526565"/>
            <a:ext cx="2290400" cy="424732"/>
          </a:xfrm>
        </p:spPr>
        <p:txBody>
          <a:bodyPr/>
          <a:lstStyle/>
          <a:p>
            <a:r>
              <a:rPr lang="zh-CN" altLang="en-US" sz="2400" dirty="0"/>
              <a:t>总结与建议</a:t>
            </a:r>
            <a:endParaRPr lang="zh-CN" altLang="en-US" sz="2400" dirty="0"/>
          </a:p>
        </p:txBody>
      </p:sp>
      <p:sp>
        <p:nvSpPr>
          <p:cNvPr id="6" name="矩形 5"/>
          <p:cNvSpPr/>
          <p:nvPr/>
        </p:nvSpPr>
        <p:spPr>
          <a:xfrm>
            <a:off x="1206022" y="5065318"/>
            <a:ext cx="2000728" cy="230832"/>
          </a:xfrm>
          <a:prstGeom prst="rect">
            <a:avLst/>
          </a:prstGeom>
        </p:spPr>
        <p:txBody>
          <a:bodyPr wrap="square">
            <a:spAutoFit/>
          </a:bodyPr>
          <a:lstStyle/>
          <a:p>
            <a:pPr algn="dist">
              <a:defRPr/>
            </a:pPr>
            <a:r>
              <a:rPr lang="en-US" altLang="zh-CN" sz="900" spc="200" dirty="0">
                <a:solidFill>
                  <a:srgbClr val="373737"/>
                </a:solidFill>
                <a:latin typeface="+mj-lt"/>
                <a:ea typeface="苹方 常规" panose="020B0300000000000000" pitchFamily="34" charset="-122"/>
              </a:rPr>
              <a:t>ENTER YOUR SUBTITLE</a:t>
            </a:r>
            <a:endParaRPr lang="en-US" altLang="zh-CN" sz="900" spc="200" dirty="0">
              <a:solidFill>
                <a:srgbClr val="373737"/>
              </a:solidFill>
              <a:latin typeface="+mj-lt"/>
              <a:ea typeface="苹方 常规" panose="020B0300000000000000" pitchFamily="34" charset="-122"/>
            </a:endParaRPr>
          </a:p>
        </p:txBody>
      </p:sp>
      <p:sp>
        <p:nvSpPr>
          <p:cNvPr id="7" name="矩形 6"/>
          <p:cNvSpPr/>
          <p:nvPr/>
        </p:nvSpPr>
        <p:spPr>
          <a:xfrm>
            <a:off x="3790547" y="5065318"/>
            <a:ext cx="2000728" cy="230832"/>
          </a:xfrm>
          <a:prstGeom prst="rect">
            <a:avLst/>
          </a:prstGeom>
        </p:spPr>
        <p:txBody>
          <a:bodyPr wrap="square">
            <a:spAutoFit/>
          </a:bodyPr>
          <a:lstStyle/>
          <a:p>
            <a:pPr algn="dist">
              <a:defRPr/>
            </a:pPr>
            <a:r>
              <a:rPr lang="en-US" altLang="zh-CN" sz="900" spc="200" dirty="0">
                <a:solidFill>
                  <a:srgbClr val="373737"/>
                </a:solidFill>
                <a:latin typeface="+mj-lt"/>
                <a:ea typeface="苹方 常规" panose="020B0300000000000000" pitchFamily="34" charset="-122"/>
              </a:rPr>
              <a:t>ENTER YOUR SUBTITLE</a:t>
            </a:r>
            <a:endParaRPr lang="en-US" altLang="zh-CN" sz="900" spc="200" dirty="0">
              <a:solidFill>
                <a:srgbClr val="373737"/>
              </a:solidFill>
              <a:latin typeface="+mj-lt"/>
              <a:ea typeface="苹方 常规" panose="020B0300000000000000" pitchFamily="34" charset="-122"/>
            </a:endParaRPr>
          </a:p>
        </p:txBody>
      </p:sp>
      <p:sp>
        <p:nvSpPr>
          <p:cNvPr id="8" name="矩形 7"/>
          <p:cNvSpPr/>
          <p:nvPr/>
        </p:nvSpPr>
        <p:spPr>
          <a:xfrm>
            <a:off x="6403647" y="5065318"/>
            <a:ext cx="2000728" cy="230832"/>
          </a:xfrm>
          <a:prstGeom prst="rect">
            <a:avLst/>
          </a:prstGeom>
        </p:spPr>
        <p:txBody>
          <a:bodyPr wrap="square">
            <a:spAutoFit/>
          </a:bodyPr>
          <a:lstStyle/>
          <a:p>
            <a:pPr algn="dist">
              <a:defRPr/>
            </a:pPr>
            <a:r>
              <a:rPr lang="en-US" altLang="zh-CN" sz="900" spc="200" dirty="0">
                <a:solidFill>
                  <a:srgbClr val="373737"/>
                </a:solidFill>
                <a:latin typeface="+mj-lt"/>
                <a:ea typeface="苹方 常规" panose="020B0300000000000000" pitchFamily="34" charset="-122"/>
              </a:rPr>
              <a:t>ENTER YOUR SUBTITLE</a:t>
            </a:r>
            <a:endParaRPr lang="en-US" altLang="zh-CN" sz="900" spc="200" dirty="0">
              <a:solidFill>
                <a:srgbClr val="373737"/>
              </a:solidFill>
              <a:latin typeface="+mj-lt"/>
              <a:ea typeface="苹方 常规" panose="020B0300000000000000" pitchFamily="34" charset="-122"/>
            </a:endParaRPr>
          </a:p>
        </p:txBody>
      </p:sp>
      <p:sp>
        <p:nvSpPr>
          <p:cNvPr id="9" name="矩形 8"/>
          <p:cNvSpPr/>
          <p:nvPr/>
        </p:nvSpPr>
        <p:spPr>
          <a:xfrm>
            <a:off x="8997697" y="5065318"/>
            <a:ext cx="2000728" cy="230832"/>
          </a:xfrm>
          <a:prstGeom prst="rect">
            <a:avLst/>
          </a:prstGeom>
        </p:spPr>
        <p:txBody>
          <a:bodyPr wrap="square">
            <a:spAutoFit/>
          </a:bodyPr>
          <a:lstStyle/>
          <a:p>
            <a:pPr algn="dist">
              <a:defRPr/>
            </a:pPr>
            <a:r>
              <a:rPr lang="en-US" altLang="zh-CN" sz="900" spc="200" dirty="0">
                <a:solidFill>
                  <a:srgbClr val="373737"/>
                </a:solidFill>
                <a:latin typeface="+mj-lt"/>
                <a:ea typeface="苹方 常规" panose="020B0300000000000000" pitchFamily="34" charset="-122"/>
              </a:rPr>
              <a:t>ENTER YOUR SUBTITLE</a:t>
            </a:r>
            <a:endParaRPr lang="en-US" altLang="zh-CN" sz="900" spc="200" dirty="0">
              <a:solidFill>
                <a:srgbClr val="373737"/>
              </a:solidFill>
              <a:latin typeface="+mj-lt"/>
              <a:ea typeface="苹方 常规" panose="020B0300000000000000"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决策树回归</a:t>
            </a:r>
            <a:r>
              <a:rPr lang="en-US" altLang="zh-CN" dirty="0"/>
              <a:t>-</a:t>
            </a:r>
            <a:r>
              <a:rPr dirty="0"/>
              <a:t>可视化</a:t>
            </a:r>
            <a:endParaRPr dirty="0"/>
          </a:p>
        </p:txBody>
      </p:sp>
      <p:sp>
        <p:nvSpPr>
          <p:cNvPr id="7" name="文本框 6"/>
          <p:cNvSpPr txBox="1"/>
          <p:nvPr/>
        </p:nvSpPr>
        <p:spPr>
          <a:xfrm>
            <a:off x="1080135" y="1381125"/>
            <a:ext cx="4801870" cy="521970"/>
          </a:xfrm>
          <a:prstGeom prst="rect">
            <a:avLst/>
          </a:prstGeom>
          <a:noFill/>
        </p:spPr>
        <p:txBody>
          <a:bodyPr wrap="square" rtlCol="0">
            <a:spAutoFit/>
          </a:bodyPr>
          <a:lstStyle/>
          <a:p>
            <a:pPr lvl="0" algn="ctr">
              <a:buClrTx/>
              <a:buSzTx/>
              <a:buFontTx/>
              <a:defRPr/>
            </a:pPr>
            <a:r>
              <a:rPr lang="zh-CN" altLang="en-US" sz="2400" b="1" spc="100" dirty="0">
                <a:solidFill>
                  <a:srgbClr val="595959"/>
                </a:solidFill>
                <a:latin typeface="阿里巴巴普惠体 B" panose="00020600040101010101" pitchFamily="18" charset="-122"/>
                <a:ea typeface="阿里巴巴普惠体 B" panose="00020600040101010101" pitchFamily="18" charset="-122"/>
                <a:sym typeface="+mn-ea"/>
              </a:rPr>
              <a:t>可视化实际值与预测值的对比</a:t>
            </a:r>
            <a:endParaRPr lang="zh-CN" altLang="en-US" sz="2400" b="1" spc="100" dirty="0">
              <a:solidFill>
                <a:srgbClr val="595959"/>
              </a:solidFill>
              <a:latin typeface="阿里巴巴普惠体 B" panose="00020600040101010101" pitchFamily="18" charset="-122"/>
              <a:ea typeface="阿里巴巴普惠体 B" panose="00020600040101010101" pitchFamily="18" charset="-122"/>
              <a:sym typeface="+mn-ea"/>
            </a:endParaRPr>
          </a:p>
        </p:txBody>
      </p:sp>
      <p:pic>
        <p:nvPicPr>
          <p:cNvPr id="3" name="图片 2" descr="微信图片_20240104决策树预测vs真实"/>
          <p:cNvPicPr>
            <a:picLocks noChangeAspect="1"/>
          </p:cNvPicPr>
          <p:nvPr/>
        </p:nvPicPr>
        <p:blipFill>
          <a:blip r:embed="rId1"/>
          <a:stretch>
            <a:fillRect/>
          </a:stretch>
        </p:blipFill>
        <p:spPr>
          <a:xfrm>
            <a:off x="431800" y="2148205"/>
            <a:ext cx="5859780" cy="4001135"/>
          </a:xfrm>
          <a:prstGeom prst="rect">
            <a:avLst/>
          </a:prstGeom>
        </p:spPr>
      </p:pic>
      <p:sp>
        <p:nvSpPr>
          <p:cNvPr id="4" name="矩形 3"/>
          <p:cNvSpPr/>
          <p:nvPr>
            <p:custDataLst>
              <p:tags r:id="rId2"/>
            </p:custDataLst>
          </p:nvPr>
        </p:nvSpPr>
        <p:spPr>
          <a:xfrm>
            <a:off x="6693535" y="2224405"/>
            <a:ext cx="4801870" cy="3538220"/>
          </a:xfrm>
          <a:prstGeom prst="rect">
            <a:avLst/>
          </a:prstGeom>
        </p:spPr>
        <p:txBody>
          <a:bodyPr wrap="square">
            <a:spAutoFit/>
          </a:bodyPr>
          <a:lstStyle/>
          <a:p>
            <a:pPr algn="l">
              <a:lnSpc>
                <a:spcPct val="140000"/>
              </a:lnSpc>
              <a:defRPr/>
            </a:pPr>
            <a:r>
              <a:rPr lang="zh-CN" sz="2000" dirty="0">
                <a:solidFill>
                  <a:srgbClr val="595959"/>
                </a:solidFill>
                <a:latin typeface="阿里巴巴普惠体 R" panose="00020600040101010101" pitchFamily="18" charset="-122"/>
                <a:ea typeface="阿里巴巴普惠体 R" panose="00020600040101010101" pitchFamily="18" charset="-122"/>
              </a:rPr>
              <a:t>由图可见：</a:t>
            </a:r>
            <a:endParaRPr lang="zh-CN" sz="2000" dirty="0">
              <a:solidFill>
                <a:srgbClr val="595959"/>
              </a:solidFill>
              <a:latin typeface="阿里巴巴普惠体 R" panose="00020600040101010101" pitchFamily="18" charset="-122"/>
              <a:ea typeface="阿里巴巴普惠体 R" panose="00020600040101010101" pitchFamily="18" charset="-122"/>
            </a:endParaRPr>
          </a:p>
          <a:p>
            <a:pPr algn="l">
              <a:lnSpc>
                <a:spcPct val="140000"/>
              </a:lnSpc>
              <a:defRPr/>
            </a:pPr>
            <a:r>
              <a:rPr lang="en-US" altLang="zh-CN" sz="2000" dirty="0">
                <a:solidFill>
                  <a:srgbClr val="595959"/>
                </a:solidFill>
                <a:latin typeface="阿里巴巴普惠体 R" panose="00020600040101010101" pitchFamily="18" charset="-122"/>
                <a:ea typeface="阿里巴巴普惠体 R" panose="00020600040101010101" pitchFamily="18" charset="-122"/>
              </a:rPr>
              <a:t>1.</a:t>
            </a:r>
            <a:r>
              <a:rPr lang="zh-CN" sz="2000" dirty="0">
                <a:solidFill>
                  <a:srgbClr val="595959"/>
                </a:solidFill>
                <a:latin typeface="阿里巴巴普惠体 R" panose="00020600040101010101" pitchFamily="18" charset="-122"/>
                <a:ea typeface="阿里巴巴普惠体 R" panose="00020600040101010101" pitchFamily="18" charset="-122"/>
              </a:rPr>
              <a:t>预测值小于实际值的相对较少；</a:t>
            </a:r>
            <a:endParaRPr lang="zh-CN" sz="2000" dirty="0">
              <a:solidFill>
                <a:srgbClr val="595959"/>
              </a:solidFill>
              <a:latin typeface="阿里巴巴普惠体 R" panose="00020600040101010101" pitchFamily="18" charset="-122"/>
              <a:ea typeface="阿里巴巴普惠体 R" panose="00020600040101010101" pitchFamily="18" charset="-122"/>
            </a:endParaRPr>
          </a:p>
          <a:p>
            <a:pPr algn="l">
              <a:lnSpc>
                <a:spcPct val="140000"/>
              </a:lnSpc>
              <a:defRPr/>
            </a:pPr>
            <a:r>
              <a:rPr lang="en-US" altLang="zh-CN" sz="2000" dirty="0">
                <a:solidFill>
                  <a:srgbClr val="595959"/>
                </a:solidFill>
                <a:latin typeface="阿里巴巴普惠体 R" panose="00020600040101010101" pitchFamily="18" charset="-122"/>
                <a:ea typeface="阿里巴巴普惠体 R" panose="00020600040101010101" pitchFamily="18" charset="-122"/>
              </a:rPr>
              <a:t>2.</a:t>
            </a:r>
            <a:r>
              <a:rPr lang="zh-CN" sz="2000" dirty="0">
                <a:solidFill>
                  <a:srgbClr val="595959"/>
                </a:solidFill>
                <a:latin typeface="阿里巴巴普惠体 R" panose="00020600040101010101" pitchFamily="18" charset="-122"/>
                <a:ea typeface="阿里巴巴普惠体 R" panose="00020600040101010101" pitchFamily="18" charset="-122"/>
              </a:rPr>
              <a:t>其</a:t>
            </a:r>
            <a:r>
              <a:rPr sz="2000" dirty="0">
                <a:solidFill>
                  <a:srgbClr val="595959"/>
                </a:solidFill>
                <a:latin typeface="阿里巴巴普惠体 R" panose="00020600040101010101" pitchFamily="18" charset="-122"/>
                <a:ea typeface="阿里巴巴普惠体 R" panose="00020600040101010101" pitchFamily="18" charset="-122"/>
                <a:sym typeface="+mn-ea"/>
              </a:rPr>
              <a:t>分布</a:t>
            </a:r>
            <a:r>
              <a:rPr lang="zh-CN" sz="2000" dirty="0">
                <a:solidFill>
                  <a:srgbClr val="595959"/>
                </a:solidFill>
                <a:latin typeface="阿里巴巴普惠体 R" panose="00020600040101010101" pitchFamily="18" charset="-122"/>
                <a:ea typeface="阿里巴巴普惠体 R" panose="00020600040101010101" pitchFamily="18" charset="-122"/>
                <a:sym typeface="+mn-ea"/>
              </a:rPr>
              <a:t>相对</a:t>
            </a:r>
            <a:r>
              <a:rPr sz="2000" dirty="0">
                <a:solidFill>
                  <a:srgbClr val="595959"/>
                </a:solidFill>
                <a:latin typeface="阿里巴巴普惠体 R" panose="00020600040101010101" pitchFamily="18" charset="-122"/>
                <a:ea typeface="阿里巴巴普惠体 R" panose="00020600040101010101" pitchFamily="18" charset="-122"/>
                <a:sym typeface="+mn-ea"/>
              </a:rPr>
              <a:t>均匀</a:t>
            </a:r>
            <a:r>
              <a:rPr lang="zh-CN" sz="2000" dirty="0">
                <a:solidFill>
                  <a:srgbClr val="595959"/>
                </a:solidFill>
                <a:latin typeface="阿里巴巴普惠体 R" panose="00020600040101010101" pitchFamily="18" charset="-122"/>
                <a:ea typeface="阿里巴巴普惠体 R" panose="00020600040101010101" pitchFamily="18" charset="-122"/>
                <a:sym typeface="+mn-ea"/>
              </a:rPr>
              <a:t>，但较为分散；</a:t>
            </a:r>
            <a:endParaRPr lang="zh-CN" sz="2000" dirty="0">
              <a:solidFill>
                <a:srgbClr val="595959"/>
              </a:solidFill>
              <a:latin typeface="阿里巴巴普惠体 R" panose="00020600040101010101" pitchFamily="18" charset="-122"/>
              <a:ea typeface="阿里巴巴普惠体 R" panose="00020600040101010101" pitchFamily="18" charset="-122"/>
              <a:sym typeface="+mn-ea"/>
            </a:endParaRPr>
          </a:p>
          <a:p>
            <a:pPr algn="l">
              <a:lnSpc>
                <a:spcPct val="140000"/>
              </a:lnSpc>
              <a:defRPr/>
            </a:pPr>
            <a:r>
              <a:rPr lang="en-US" altLang="zh-CN" sz="2000" dirty="0">
                <a:solidFill>
                  <a:srgbClr val="595959"/>
                </a:solidFill>
                <a:latin typeface="阿里巴巴普惠体 R" panose="00020600040101010101" pitchFamily="18" charset="-122"/>
                <a:ea typeface="阿里巴巴普惠体 R" panose="00020600040101010101" pitchFamily="18" charset="-122"/>
                <a:sym typeface="+mn-ea"/>
              </a:rPr>
              <a:t>3.</a:t>
            </a:r>
            <a:r>
              <a:rPr lang="zh-CN" sz="2000" dirty="0">
                <a:solidFill>
                  <a:srgbClr val="595959"/>
                </a:solidFill>
                <a:latin typeface="阿里巴巴普惠体 R" panose="00020600040101010101" pitchFamily="18" charset="-122"/>
                <a:ea typeface="阿里巴巴普惠体 R" panose="00020600040101010101" pitchFamily="18" charset="-122"/>
                <a:sym typeface="+mn-ea"/>
              </a:rPr>
              <a:t>仍存在少部分明显偏离45度线的异常值。</a:t>
            </a:r>
            <a:endParaRPr lang="zh-CN" sz="2000" dirty="0">
              <a:solidFill>
                <a:srgbClr val="595959"/>
              </a:solidFill>
              <a:latin typeface="阿里巴巴普惠体 R" panose="00020600040101010101" pitchFamily="18" charset="-122"/>
              <a:ea typeface="阿里巴巴普惠体 R" panose="00020600040101010101" pitchFamily="18" charset="-122"/>
              <a:sym typeface="+mn-ea"/>
            </a:endParaRPr>
          </a:p>
          <a:p>
            <a:pPr algn="l">
              <a:lnSpc>
                <a:spcPct val="140000"/>
              </a:lnSpc>
              <a:defRPr/>
            </a:pPr>
            <a:endParaRPr lang="zh-CN" sz="2000" dirty="0">
              <a:solidFill>
                <a:srgbClr val="595959"/>
              </a:solidFill>
              <a:latin typeface="阿里巴巴普惠体 R" panose="00020600040101010101" pitchFamily="18" charset="-122"/>
              <a:ea typeface="阿里巴巴普惠体 R" panose="00020600040101010101" pitchFamily="18" charset="-122"/>
              <a:sym typeface="+mn-ea"/>
            </a:endParaRPr>
          </a:p>
          <a:p>
            <a:pPr algn="l">
              <a:lnSpc>
                <a:spcPct val="140000"/>
              </a:lnSpc>
              <a:defRPr/>
            </a:pPr>
            <a:r>
              <a:rPr lang="zh-CN" sz="2000" dirty="0">
                <a:solidFill>
                  <a:srgbClr val="595959"/>
                </a:solidFill>
                <a:latin typeface="阿里巴巴普惠体 R" panose="00020600040101010101" pitchFamily="18" charset="-122"/>
                <a:ea typeface="阿里巴巴普惠体 R" panose="00020600040101010101" pitchFamily="18" charset="-122"/>
                <a:sym typeface="+mn-ea"/>
              </a:rPr>
              <a:t>基于决策树回归模型简评：</a:t>
            </a:r>
            <a:endParaRPr lang="zh-CN" sz="2000" dirty="0">
              <a:solidFill>
                <a:srgbClr val="595959"/>
              </a:solidFill>
              <a:latin typeface="阿里巴巴普惠体 R" panose="00020600040101010101" pitchFamily="18" charset="-122"/>
              <a:ea typeface="阿里巴巴普惠体 R" panose="00020600040101010101" pitchFamily="18" charset="-122"/>
              <a:sym typeface="+mn-ea"/>
            </a:endParaRPr>
          </a:p>
          <a:p>
            <a:pPr algn="l">
              <a:lnSpc>
                <a:spcPct val="140000"/>
              </a:lnSpc>
              <a:defRPr/>
            </a:pPr>
            <a:r>
              <a:rPr lang="zh-CN" sz="2000" dirty="0">
                <a:solidFill>
                  <a:srgbClr val="595959"/>
                </a:solidFill>
                <a:latin typeface="阿里巴巴普惠体 R" panose="00020600040101010101" pitchFamily="18" charset="-122"/>
                <a:ea typeface="阿里巴巴普惠体 R" panose="00020600040101010101" pitchFamily="18" charset="-122"/>
                <a:sym typeface="+mn-ea"/>
              </a:rPr>
              <a:t>该模型效果不佳，有待提升；</a:t>
            </a:r>
            <a:endParaRPr lang="zh-CN" sz="2000" dirty="0">
              <a:solidFill>
                <a:srgbClr val="595959"/>
              </a:solidFill>
              <a:latin typeface="阿里巴巴普惠体 R" panose="00020600040101010101" pitchFamily="18" charset="-122"/>
              <a:ea typeface="阿里巴巴普惠体 R" panose="00020600040101010101" pitchFamily="18" charset="-122"/>
              <a:sym typeface="+mn-ea"/>
            </a:endParaRPr>
          </a:p>
          <a:p>
            <a:pPr algn="l">
              <a:lnSpc>
                <a:spcPct val="140000"/>
              </a:lnSpc>
              <a:defRPr/>
            </a:pPr>
            <a:r>
              <a:rPr lang="zh-CN" sz="2000" dirty="0">
                <a:solidFill>
                  <a:srgbClr val="595959"/>
                </a:solidFill>
                <a:latin typeface="阿里巴巴普惠体 R" panose="00020600040101010101" pitchFamily="18" charset="-122"/>
                <a:ea typeface="阿里巴巴普惠体 R" panose="00020600040101010101" pitchFamily="18" charset="-122"/>
                <a:sym typeface="+mn-ea"/>
              </a:rPr>
              <a:t>之后会做进一步调参改进。</a:t>
            </a:r>
            <a:endParaRPr lang="zh-CN" sz="2000" dirty="0">
              <a:solidFill>
                <a:srgbClr val="595959"/>
              </a:solidFill>
              <a:latin typeface="阿里巴巴普惠体 R" panose="00020600040101010101" pitchFamily="18" charset="-122"/>
              <a:ea typeface="阿里巴巴普惠体 R" panose="00020600040101010101" pitchFamily="18"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决策树回归</a:t>
            </a:r>
            <a:r>
              <a:rPr lang="en-US" altLang="zh-CN" dirty="0"/>
              <a:t>-</a:t>
            </a:r>
            <a:r>
              <a:rPr dirty="0"/>
              <a:t>特征重要性</a:t>
            </a:r>
            <a:endParaRPr dirty="0"/>
          </a:p>
        </p:txBody>
      </p:sp>
      <p:sp>
        <p:nvSpPr>
          <p:cNvPr id="7" name="矩形 6"/>
          <p:cNvSpPr/>
          <p:nvPr/>
        </p:nvSpPr>
        <p:spPr>
          <a:xfrm>
            <a:off x="3762375" y="1084580"/>
            <a:ext cx="4801870" cy="521970"/>
          </a:xfrm>
          <a:prstGeom prst="rect">
            <a:avLst/>
          </a:prstGeom>
        </p:spPr>
        <p:txBody>
          <a:bodyPr wrap="square">
            <a:spAutoFit/>
          </a:bodyPr>
          <a:lstStyle/>
          <a:p>
            <a:pPr algn="ctr">
              <a:lnSpc>
                <a:spcPct val="140000"/>
              </a:lnSpc>
              <a:defRPr/>
            </a:pPr>
            <a:r>
              <a:rPr lang="zh-CN" altLang="en-US" sz="2000" dirty="0">
                <a:solidFill>
                  <a:srgbClr val="595959"/>
                </a:solidFill>
                <a:latin typeface="阿里巴巴普惠体 R" panose="00020600040101010101" pitchFamily="18" charset="-122"/>
                <a:ea typeface="阿里巴巴普惠体 R" panose="00020600040101010101" pitchFamily="18" charset="-122"/>
              </a:rPr>
              <a:t>城市等级</a:t>
            </a:r>
            <a:r>
              <a:rPr lang="en-US" altLang="zh-CN" sz="2000" dirty="0">
                <a:solidFill>
                  <a:srgbClr val="595959"/>
                </a:solidFill>
                <a:latin typeface="阿里巴巴普惠体 R" panose="00020600040101010101" pitchFamily="18" charset="-122"/>
                <a:ea typeface="阿里巴巴普惠体 R" panose="00020600040101010101" pitchFamily="18" charset="-122"/>
              </a:rPr>
              <a:t>cclass</a:t>
            </a:r>
            <a:r>
              <a:rPr lang="zh-CN" altLang="en-US" sz="2000" dirty="0">
                <a:solidFill>
                  <a:srgbClr val="595959"/>
                </a:solidFill>
                <a:latin typeface="阿里巴巴普惠体 R" panose="00020600040101010101" pitchFamily="18" charset="-122"/>
                <a:ea typeface="阿里巴巴普惠体 R" panose="00020600040101010101" pitchFamily="18" charset="-122"/>
              </a:rPr>
              <a:t>是对薪资影响最大的特征</a:t>
            </a:r>
            <a:endParaRPr lang="zh-CN" altLang="en-US" sz="2000" dirty="0">
              <a:solidFill>
                <a:srgbClr val="595959"/>
              </a:solidFill>
              <a:latin typeface="阿里巴巴普惠体 R" panose="00020600040101010101" pitchFamily="18" charset="-122"/>
              <a:ea typeface="阿里巴巴普惠体 R" panose="00020600040101010101" pitchFamily="18" charset="-122"/>
            </a:endParaRPr>
          </a:p>
        </p:txBody>
      </p:sp>
      <p:pic>
        <p:nvPicPr>
          <p:cNvPr id="28" name="图片 27" descr="微信图片_20240104决策树手动"/>
          <p:cNvPicPr>
            <a:picLocks noChangeAspect="1"/>
          </p:cNvPicPr>
          <p:nvPr/>
        </p:nvPicPr>
        <p:blipFill>
          <a:blip r:embed="rId1"/>
          <a:stretch>
            <a:fillRect/>
          </a:stretch>
        </p:blipFill>
        <p:spPr>
          <a:xfrm>
            <a:off x="379095" y="2617470"/>
            <a:ext cx="5573395" cy="3440430"/>
          </a:xfrm>
          <a:prstGeom prst="rect">
            <a:avLst/>
          </a:prstGeom>
        </p:spPr>
      </p:pic>
      <p:pic>
        <p:nvPicPr>
          <p:cNvPr id="29" name="图片 28" descr="微信图片_20240104决策树网格"/>
          <p:cNvPicPr>
            <a:picLocks noChangeAspect="1"/>
          </p:cNvPicPr>
          <p:nvPr/>
        </p:nvPicPr>
        <p:blipFill>
          <a:blip r:embed="rId2"/>
          <a:stretch>
            <a:fillRect/>
          </a:stretch>
        </p:blipFill>
        <p:spPr>
          <a:xfrm>
            <a:off x="6105525" y="2617470"/>
            <a:ext cx="5722620" cy="3440430"/>
          </a:xfrm>
          <a:prstGeom prst="rect">
            <a:avLst/>
          </a:prstGeom>
        </p:spPr>
      </p:pic>
      <p:sp>
        <p:nvSpPr>
          <p:cNvPr id="30" name="文本框 29"/>
          <p:cNvSpPr txBox="1"/>
          <p:nvPr>
            <p:custDataLst>
              <p:tags r:id="rId3"/>
            </p:custDataLst>
          </p:nvPr>
        </p:nvSpPr>
        <p:spPr>
          <a:xfrm>
            <a:off x="1727380" y="1859858"/>
            <a:ext cx="3010588" cy="460375"/>
          </a:xfrm>
          <a:prstGeom prst="rect">
            <a:avLst/>
          </a:prstGeom>
          <a:noFill/>
        </p:spPr>
        <p:txBody>
          <a:bodyPr wrap="square" rtlCol="0">
            <a:spAutoFit/>
          </a:bodyPr>
          <a:lstStyle/>
          <a:p>
            <a:pPr algn="ctr">
              <a:defRPr/>
            </a:pPr>
            <a:r>
              <a:rPr lang="zh-CN" altLang="en-US" sz="2400" b="1" spc="100" dirty="0">
                <a:solidFill>
                  <a:srgbClr val="595959"/>
                </a:solidFill>
                <a:latin typeface="阿里巴巴普惠体 B" panose="00020600040101010101" pitchFamily="18" charset="-122"/>
                <a:ea typeface="阿里巴巴普惠体 B" panose="00020600040101010101" pitchFamily="18" charset="-122"/>
              </a:rPr>
              <a:t>网格搜索前</a:t>
            </a:r>
            <a:endParaRPr lang="zh-CN" altLang="en-US" sz="2400" b="1" spc="100" dirty="0">
              <a:solidFill>
                <a:srgbClr val="595959"/>
              </a:solidFill>
              <a:latin typeface="阿里巴巴普惠体 B" panose="00020600040101010101" pitchFamily="18" charset="-122"/>
              <a:ea typeface="阿里巴巴普惠体 B" panose="00020600040101010101" pitchFamily="18" charset="-122"/>
            </a:endParaRPr>
          </a:p>
        </p:txBody>
      </p:sp>
      <p:sp>
        <p:nvSpPr>
          <p:cNvPr id="31" name="文本框 30"/>
          <p:cNvSpPr txBox="1"/>
          <p:nvPr>
            <p:custDataLst>
              <p:tags r:id="rId4"/>
            </p:custDataLst>
          </p:nvPr>
        </p:nvSpPr>
        <p:spPr>
          <a:xfrm>
            <a:off x="7629705" y="1859858"/>
            <a:ext cx="3010588" cy="460375"/>
          </a:xfrm>
          <a:prstGeom prst="rect">
            <a:avLst/>
          </a:prstGeom>
          <a:noFill/>
        </p:spPr>
        <p:txBody>
          <a:bodyPr wrap="square" rtlCol="0">
            <a:spAutoFit/>
          </a:bodyPr>
          <a:lstStyle/>
          <a:p>
            <a:pPr algn="ctr">
              <a:defRPr/>
            </a:pPr>
            <a:r>
              <a:rPr lang="zh-CN" altLang="en-US" sz="2400" b="1" spc="100" dirty="0">
                <a:solidFill>
                  <a:srgbClr val="595959"/>
                </a:solidFill>
                <a:latin typeface="阿里巴巴普惠体 B" panose="00020600040101010101" pitchFamily="18" charset="-122"/>
                <a:ea typeface="阿里巴巴普惠体 B" panose="00020600040101010101" pitchFamily="18" charset="-122"/>
              </a:rPr>
              <a:t>网格搜索后</a:t>
            </a:r>
            <a:endParaRPr lang="zh-CN" altLang="en-US" sz="2400" b="1" spc="100" dirty="0">
              <a:solidFill>
                <a:srgbClr val="595959"/>
              </a:solidFill>
              <a:latin typeface="阿里巴巴普惠体 B" panose="00020600040101010101" pitchFamily="18" charset="-122"/>
              <a:ea typeface="阿里巴巴普惠体 B" panose="00020600040101010101" pitchFamily="18"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线性回归</a:t>
            </a:r>
            <a:r>
              <a:rPr lang="en-US" altLang="zh-CN" dirty="0"/>
              <a:t>-</a:t>
            </a:r>
            <a:r>
              <a:rPr dirty="0"/>
              <a:t>可视化</a:t>
            </a:r>
            <a:endParaRPr dirty="0"/>
          </a:p>
        </p:txBody>
      </p:sp>
      <p:sp>
        <p:nvSpPr>
          <p:cNvPr id="7" name="文本框 6"/>
          <p:cNvSpPr txBox="1"/>
          <p:nvPr/>
        </p:nvSpPr>
        <p:spPr>
          <a:xfrm>
            <a:off x="725805" y="871855"/>
            <a:ext cx="4801870" cy="398780"/>
          </a:xfrm>
          <a:prstGeom prst="rect">
            <a:avLst/>
          </a:prstGeom>
          <a:noFill/>
        </p:spPr>
        <p:txBody>
          <a:bodyPr wrap="square" rtlCol="0">
            <a:spAutoFit/>
          </a:bodyPr>
          <a:lstStyle/>
          <a:p>
            <a:pPr lvl="0" algn="ctr">
              <a:buClrTx/>
              <a:buSzTx/>
              <a:buFontTx/>
              <a:defRPr/>
            </a:pPr>
            <a:r>
              <a:rPr lang="zh-CN" altLang="en-US" sz="2000" b="1" spc="100" dirty="0">
                <a:solidFill>
                  <a:srgbClr val="595959"/>
                </a:solidFill>
                <a:latin typeface="阿里巴巴普惠体 B" panose="00020600040101010101" pitchFamily="18" charset="-122"/>
                <a:ea typeface="阿里巴巴普惠体 B" panose="00020600040101010101" pitchFamily="18" charset="-122"/>
                <a:sym typeface="+mn-ea"/>
              </a:rPr>
              <a:t>可视化实际值与预测值的对比</a:t>
            </a:r>
            <a:endParaRPr lang="zh-CN" altLang="en-US" sz="2000" b="1" spc="100" dirty="0">
              <a:solidFill>
                <a:srgbClr val="595959"/>
              </a:solidFill>
              <a:latin typeface="阿里巴巴普惠体 B" panose="00020600040101010101" pitchFamily="18" charset="-122"/>
              <a:ea typeface="阿里巴巴普惠体 B" panose="00020600040101010101" pitchFamily="18" charset="-122"/>
              <a:sym typeface="+mn-ea"/>
            </a:endParaRPr>
          </a:p>
        </p:txBody>
      </p:sp>
      <p:sp>
        <p:nvSpPr>
          <p:cNvPr id="4" name="矩形 3"/>
          <p:cNvSpPr/>
          <p:nvPr>
            <p:custDataLst>
              <p:tags r:id="rId1"/>
            </p:custDataLst>
          </p:nvPr>
        </p:nvSpPr>
        <p:spPr>
          <a:xfrm>
            <a:off x="5859780" y="1136650"/>
            <a:ext cx="5293360" cy="5262245"/>
          </a:xfrm>
          <a:prstGeom prst="rect">
            <a:avLst/>
          </a:prstGeom>
        </p:spPr>
        <p:txBody>
          <a:bodyPr wrap="square">
            <a:spAutoFit/>
          </a:bodyPr>
          <a:lstStyle/>
          <a:p>
            <a:pPr algn="l">
              <a:lnSpc>
                <a:spcPct val="140000"/>
              </a:lnSpc>
              <a:defRPr/>
            </a:pPr>
            <a:r>
              <a:rPr lang="zh-CN" sz="2000" dirty="0">
                <a:solidFill>
                  <a:srgbClr val="595959"/>
                </a:solidFill>
                <a:latin typeface="阿里巴巴普惠体 R" panose="00020600040101010101" pitchFamily="18" charset="-122"/>
                <a:ea typeface="阿里巴巴普惠体 R" panose="00020600040101010101" pitchFamily="18" charset="-122"/>
              </a:rPr>
              <a:t>由折线图可见：</a:t>
            </a:r>
            <a:endParaRPr lang="zh-CN" sz="2000" dirty="0">
              <a:solidFill>
                <a:srgbClr val="595959"/>
              </a:solidFill>
              <a:latin typeface="阿里巴巴普惠体 R" panose="00020600040101010101" pitchFamily="18" charset="-122"/>
              <a:ea typeface="阿里巴巴普惠体 R" panose="00020600040101010101" pitchFamily="18" charset="-122"/>
            </a:endParaRPr>
          </a:p>
          <a:p>
            <a:pPr algn="l">
              <a:lnSpc>
                <a:spcPct val="140000"/>
              </a:lnSpc>
              <a:defRPr/>
            </a:pPr>
            <a:r>
              <a:rPr lang="en-US" altLang="zh-CN" sz="2000" dirty="0">
                <a:solidFill>
                  <a:srgbClr val="595959"/>
                </a:solidFill>
                <a:latin typeface="阿里巴巴普惠体 R" panose="00020600040101010101" pitchFamily="18" charset="-122"/>
                <a:ea typeface="阿里巴巴普惠体 R" panose="00020600040101010101" pitchFamily="18" charset="-122"/>
              </a:rPr>
              <a:t>1.</a:t>
            </a:r>
            <a:r>
              <a:rPr lang="zh-CN" sz="2000" dirty="0">
                <a:solidFill>
                  <a:srgbClr val="595959"/>
                </a:solidFill>
                <a:latin typeface="阿里巴巴普惠体 R" panose="00020600040101010101" pitchFamily="18" charset="-122"/>
                <a:ea typeface="阿里巴巴普惠体 R" panose="00020600040101010101" pitchFamily="18" charset="-122"/>
              </a:rPr>
              <a:t>预测值比较贴近实际值，重合度较高；</a:t>
            </a:r>
            <a:endParaRPr lang="zh-CN" sz="2000" dirty="0">
              <a:solidFill>
                <a:srgbClr val="595959"/>
              </a:solidFill>
              <a:latin typeface="阿里巴巴普惠体 R" panose="00020600040101010101" pitchFamily="18" charset="-122"/>
              <a:ea typeface="阿里巴巴普惠体 R" panose="00020600040101010101" pitchFamily="18" charset="-122"/>
            </a:endParaRPr>
          </a:p>
          <a:p>
            <a:pPr algn="l">
              <a:lnSpc>
                <a:spcPct val="140000"/>
              </a:lnSpc>
              <a:defRPr/>
            </a:pPr>
            <a:r>
              <a:rPr lang="en-US" altLang="zh-CN" sz="2000" dirty="0">
                <a:solidFill>
                  <a:srgbClr val="595959"/>
                </a:solidFill>
                <a:latin typeface="阿里巴巴普惠体 R" panose="00020600040101010101" pitchFamily="18" charset="-122"/>
                <a:ea typeface="阿里巴巴普惠体 R" panose="00020600040101010101" pitchFamily="18" charset="-122"/>
              </a:rPr>
              <a:t>2.</a:t>
            </a:r>
            <a:r>
              <a:rPr lang="zh-CN" sz="2000" dirty="0">
                <a:solidFill>
                  <a:srgbClr val="595959"/>
                </a:solidFill>
                <a:latin typeface="阿里巴巴普惠体 R" panose="00020600040101010101" pitchFamily="18" charset="-122"/>
                <a:ea typeface="阿里巴巴普惠体 R" panose="00020600040101010101" pitchFamily="18" charset="-122"/>
              </a:rPr>
              <a:t>预测相对较好</a:t>
            </a:r>
            <a:r>
              <a:rPr lang="zh-CN" sz="2000" dirty="0">
                <a:solidFill>
                  <a:srgbClr val="595959"/>
                </a:solidFill>
                <a:latin typeface="阿里巴巴普惠体 R" panose="00020600040101010101" pitchFamily="18" charset="-122"/>
                <a:ea typeface="阿里巴巴普惠体 R" panose="00020600040101010101" pitchFamily="18" charset="-122"/>
                <a:sym typeface="+mn-ea"/>
              </a:rPr>
              <a:t>；</a:t>
            </a:r>
            <a:endParaRPr lang="zh-CN" sz="2000" dirty="0">
              <a:solidFill>
                <a:srgbClr val="595959"/>
              </a:solidFill>
              <a:latin typeface="阿里巴巴普惠体 R" panose="00020600040101010101" pitchFamily="18" charset="-122"/>
              <a:ea typeface="阿里巴巴普惠体 R" panose="00020600040101010101" pitchFamily="18" charset="-122"/>
              <a:sym typeface="+mn-ea"/>
            </a:endParaRPr>
          </a:p>
          <a:p>
            <a:pPr algn="l">
              <a:lnSpc>
                <a:spcPct val="140000"/>
              </a:lnSpc>
              <a:defRPr/>
            </a:pPr>
            <a:r>
              <a:rPr lang="en-US" altLang="zh-CN" sz="2000" dirty="0">
                <a:solidFill>
                  <a:srgbClr val="595959"/>
                </a:solidFill>
                <a:latin typeface="阿里巴巴普惠体 R" panose="00020600040101010101" pitchFamily="18" charset="-122"/>
                <a:ea typeface="阿里巴巴普惠体 R" panose="00020600040101010101" pitchFamily="18" charset="-122"/>
                <a:sym typeface="+mn-ea"/>
              </a:rPr>
              <a:t>3.</a:t>
            </a:r>
            <a:r>
              <a:rPr lang="zh-CN" altLang="en-US" sz="2000" dirty="0">
                <a:solidFill>
                  <a:srgbClr val="595959"/>
                </a:solidFill>
                <a:latin typeface="阿里巴巴普惠体 R" panose="00020600040101010101" pitchFamily="18" charset="-122"/>
                <a:ea typeface="阿里巴巴普惠体 R" panose="00020600040101010101" pitchFamily="18" charset="-122"/>
                <a:sym typeface="+mn-ea"/>
              </a:rPr>
              <a:t>真实值中</a:t>
            </a:r>
            <a:r>
              <a:rPr lang="zh-CN" sz="2000" dirty="0">
                <a:solidFill>
                  <a:srgbClr val="595959"/>
                </a:solidFill>
                <a:latin typeface="阿里巴巴普惠体 R" panose="00020600040101010101" pitchFamily="18" charset="-122"/>
                <a:ea typeface="阿里巴巴普惠体 R" panose="00020600040101010101" pitchFamily="18" charset="-122"/>
                <a:sym typeface="+mn-ea"/>
              </a:rPr>
              <a:t>仍存在少部分数据偏离较大。</a:t>
            </a:r>
            <a:endParaRPr lang="zh-CN" sz="2000" dirty="0">
              <a:solidFill>
                <a:srgbClr val="595959"/>
              </a:solidFill>
              <a:latin typeface="阿里巴巴普惠体 R" panose="00020600040101010101" pitchFamily="18" charset="-122"/>
              <a:ea typeface="阿里巴巴普惠体 R" panose="00020600040101010101" pitchFamily="18" charset="-122"/>
              <a:sym typeface="+mn-ea"/>
            </a:endParaRPr>
          </a:p>
          <a:p>
            <a:pPr algn="l">
              <a:lnSpc>
                <a:spcPct val="140000"/>
              </a:lnSpc>
              <a:defRPr/>
            </a:pPr>
            <a:endParaRPr lang="zh-CN" sz="2000" dirty="0">
              <a:solidFill>
                <a:srgbClr val="595959"/>
              </a:solidFill>
              <a:latin typeface="阿里巴巴普惠体 R" panose="00020600040101010101" pitchFamily="18" charset="-122"/>
              <a:ea typeface="阿里巴巴普惠体 R" panose="00020600040101010101" pitchFamily="18" charset="-122"/>
              <a:sym typeface="+mn-ea"/>
            </a:endParaRPr>
          </a:p>
          <a:p>
            <a:pPr algn="l">
              <a:lnSpc>
                <a:spcPct val="140000"/>
              </a:lnSpc>
              <a:defRPr/>
            </a:pPr>
            <a:r>
              <a:rPr lang="zh-CN" sz="2000" dirty="0">
                <a:solidFill>
                  <a:srgbClr val="595959"/>
                </a:solidFill>
                <a:latin typeface="阿里巴巴普惠体 R" panose="00020600040101010101" pitchFamily="18" charset="-122"/>
                <a:ea typeface="阿里巴巴普惠体 R" panose="00020600040101010101" pitchFamily="18" charset="-122"/>
                <a:sym typeface="+mn-ea"/>
              </a:rPr>
              <a:t>由散点图可见：</a:t>
            </a:r>
            <a:endParaRPr lang="zh-CN" sz="2000" dirty="0">
              <a:solidFill>
                <a:srgbClr val="595959"/>
              </a:solidFill>
              <a:latin typeface="阿里巴巴普惠体 R" panose="00020600040101010101" pitchFamily="18" charset="-122"/>
              <a:ea typeface="阿里巴巴普惠体 R" panose="00020600040101010101" pitchFamily="18" charset="-122"/>
              <a:sym typeface="+mn-ea"/>
            </a:endParaRPr>
          </a:p>
          <a:p>
            <a:pPr algn="l">
              <a:lnSpc>
                <a:spcPct val="140000"/>
              </a:lnSpc>
              <a:defRPr/>
            </a:pPr>
            <a:r>
              <a:rPr lang="en-US" altLang="zh-CN" sz="2000" dirty="0">
                <a:solidFill>
                  <a:srgbClr val="595959"/>
                </a:solidFill>
                <a:latin typeface="阿里巴巴普惠体 R" panose="00020600040101010101" pitchFamily="18" charset="-122"/>
                <a:ea typeface="阿里巴巴普惠体 R" panose="00020600040101010101" pitchFamily="18" charset="-122"/>
                <a:sym typeface="+mn-ea"/>
              </a:rPr>
              <a:t>1.</a:t>
            </a:r>
            <a:r>
              <a:rPr lang="zh-CN" sz="2000" dirty="0">
                <a:solidFill>
                  <a:srgbClr val="595959"/>
                </a:solidFill>
                <a:latin typeface="阿里巴巴普惠体 R" panose="00020600040101010101" pitchFamily="18" charset="-122"/>
                <a:ea typeface="阿里巴巴普惠体 R" panose="00020600040101010101" pitchFamily="18" charset="-122"/>
                <a:sym typeface="+mn-ea"/>
              </a:rPr>
              <a:t>预测值小于实际值的相对较少；</a:t>
            </a:r>
            <a:endParaRPr lang="zh-CN" sz="2000" dirty="0">
              <a:solidFill>
                <a:srgbClr val="595959"/>
              </a:solidFill>
              <a:latin typeface="阿里巴巴普惠体 R" panose="00020600040101010101" pitchFamily="18" charset="-122"/>
              <a:ea typeface="阿里巴巴普惠体 R" panose="00020600040101010101" pitchFamily="18" charset="-122"/>
            </a:endParaRPr>
          </a:p>
          <a:p>
            <a:pPr algn="l">
              <a:lnSpc>
                <a:spcPct val="140000"/>
              </a:lnSpc>
              <a:defRPr/>
            </a:pPr>
            <a:r>
              <a:rPr lang="en-US" altLang="zh-CN" sz="2000" dirty="0">
                <a:solidFill>
                  <a:srgbClr val="595959"/>
                </a:solidFill>
                <a:latin typeface="阿里巴巴普惠体 R" panose="00020600040101010101" pitchFamily="18" charset="-122"/>
                <a:ea typeface="阿里巴巴普惠体 R" panose="00020600040101010101" pitchFamily="18" charset="-122"/>
                <a:sym typeface="+mn-ea"/>
              </a:rPr>
              <a:t>2.</a:t>
            </a:r>
            <a:r>
              <a:rPr lang="zh-CN" sz="2000" dirty="0">
                <a:solidFill>
                  <a:srgbClr val="595959"/>
                </a:solidFill>
                <a:latin typeface="阿里巴巴普惠体 R" panose="00020600040101010101" pitchFamily="18" charset="-122"/>
                <a:ea typeface="阿里巴巴普惠体 R" panose="00020600040101010101" pitchFamily="18" charset="-122"/>
                <a:sym typeface="+mn-ea"/>
              </a:rPr>
              <a:t>其</a:t>
            </a:r>
            <a:r>
              <a:rPr sz="2000" dirty="0">
                <a:solidFill>
                  <a:srgbClr val="595959"/>
                </a:solidFill>
                <a:latin typeface="阿里巴巴普惠体 R" panose="00020600040101010101" pitchFamily="18" charset="-122"/>
                <a:ea typeface="阿里巴巴普惠体 R" panose="00020600040101010101" pitchFamily="18" charset="-122"/>
                <a:sym typeface="+mn-ea"/>
              </a:rPr>
              <a:t>分布</a:t>
            </a:r>
            <a:r>
              <a:rPr lang="zh-CN" sz="2000" dirty="0">
                <a:solidFill>
                  <a:srgbClr val="595959"/>
                </a:solidFill>
                <a:latin typeface="阿里巴巴普惠体 R" panose="00020600040101010101" pitchFamily="18" charset="-122"/>
                <a:ea typeface="阿里巴巴普惠体 R" panose="00020600040101010101" pitchFamily="18" charset="-122"/>
                <a:sym typeface="+mn-ea"/>
              </a:rPr>
              <a:t>相对集中于</a:t>
            </a:r>
            <a:r>
              <a:rPr lang="en-US" altLang="zh-CN" sz="2000" dirty="0">
                <a:solidFill>
                  <a:srgbClr val="595959"/>
                </a:solidFill>
                <a:latin typeface="阿里巴巴普惠体 R" panose="00020600040101010101" pitchFamily="18" charset="-122"/>
                <a:ea typeface="阿里巴巴普惠体 R" panose="00020600040101010101" pitchFamily="18" charset="-122"/>
                <a:sym typeface="+mn-ea"/>
              </a:rPr>
              <a:t>45</a:t>
            </a:r>
            <a:r>
              <a:rPr lang="zh-CN" altLang="en-US" sz="2000" dirty="0">
                <a:solidFill>
                  <a:srgbClr val="595959"/>
                </a:solidFill>
                <a:latin typeface="阿里巴巴普惠体 R" panose="00020600040101010101" pitchFamily="18" charset="-122"/>
                <a:ea typeface="阿里巴巴普惠体 R" panose="00020600040101010101" pitchFamily="18" charset="-122"/>
                <a:sym typeface="+mn-ea"/>
              </a:rPr>
              <a:t>度线</a:t>
            </a:r>
            <a:r>
              <a:rPr lang="zh-CN" sz="2000" dirty="0">
                <a:solidFill>
                  <a:srgbClr val="595959"/>
                </a:solidFill>
                <a:latin typeface="阿里巴巴普惠体 R" panose="00020600040101010101" pitchFamily="18" charset="-122"/>
                <a:ea typeface="阿里巴巴普惠体 R" panose="00020600040101010101" pitchFamily="18" charset="-122"/>
                <a:sym typeface="+mn-ea"/>
              </a:rPr>
              <a:t>，相关关系较强；</a:t>
            </a:r>
            <a:endParaRPr lang="zh-CN" sz="2000" dirty="0">
              <a:solidFill>
                <a:srgbClr val="595959"/>
              </a:solidFill>
              <a:latin typeface="阿里巴巴普惠体 R" panose="00020600040101010101" pitchFamily="18" charset="-122"/>
              <a:ea typeface="阿里巴巴普惠体 R" panose="00020600040101010101" pitchFamily="18" charset="-122"/>
              <a:sym typeface="+mn-ea"/>
            </a:endParaRPr>
          </a:p>
          <a:p>
            <a:pPr algn="l">
              <a:lnSpc>
                <a:spcPct val="140000"/>
              </a:lnSpc>
              <a:defRPr/>
            </a:pPr>
            <a:r>
              <a:rPr lang="en-US" altLang="zh-CN" sz="2000" dirty="0">
                <a:solidFill>
                  <a:srgbClr val="595959"/>
                </a:solidFill>
                <a:latin typeface="阿里巴巴普惠体 R" panose="00020600040101010101" pitchFamily="18" charset="-122"/>
                <a:ea typeface="阿里巴巴普惠体 R" panose="00020600040101010101" pitchFamily="18" charset="-122"/>
                <a:sym typeface="+mn-ea"/>
              </a:rPr>
              <a:t>3.</a:t>
            </a:r>
            <a:r>
              <a:rPr lang="zh-CN" sz="2000" dirty="0">
                <a:solidFill>
                  <a:srgbClr val="595959"/>
                </a:solidFill>
                <a:latin typeface="阿里巴巴普惠体 R" panose="00020600040101010101" pitchFamily="18" charset="-122"/>
                <a:ea typeface="阿里巴巴普惠体 R" panose="00020600040101010101" pitchFamily="18" charset="-122"/>
                <a:sym typeface="+mn-ea"/>
              </a:rPr>
              <a:t>存在极少部分明显偏离45度线的值。</a:t>
            </a:r>
            <a:endParaRPr lang="zh-CN" sz="2000" dirty="0">
              <a:solidFill>
                <a:srgbClr val="595959"/>
              </a:solidFill>
              <a:latin typeface="阿里巴巴普惠体 R" panose="00020600040101010101" pitchFamily="18" charset="-122"/>
              <a:ea typeface="阿里巴巴普惠体 R" panose="00020600040101010101" pitchFamily="18" charset="-122"/>
              <a:sym typeface="+mn-ea"/>
            </a:endParaRPr>
          </a:p>
          <a:p>
            <a:pPr algn="l">
              <a:lnSpc>
                <a:spcPct val="140000"/>
              </a:lnSpc>
              <a:defRPr/>
            </a:pPr>
            <a:endParaRPr lang="zh-CN" sz="2000" dirty="0">
              <a:solidFill>
                <a:srgbClr val="595959"/>
              </a:solidFill>
              <a:latin typeface="阿里巴巴普惠体 R" panose="00020600040101010101" pitchFamily="18" charset="-122"/>
              <a:ea typeface="阿里巴巴普惠体 R" panose="00020600040101010101" pitchFamily="18" charset="-122"/>
              <a:sym typeface="+mn-ea"/>
            </a:endParaRPr>
          </a:p>
          <a:p>
            <a:pPr algn="l">
              <a:lnSpc>
                <a:spcPct val="140000"/>
              </a:lnSpc>
              <a:defRPr/>
            </a:pPr>
            <a:r>
              <a:rPr lang="zh-CN" sz="2000" dirty="0">
                <a:solidFill>
                  <a:srgbClr val="595959"/>
                </a:solidFill>
                <a:latin typeface="阿里巴巴普惠体 R" panose="00020600040101010101" pitchFamily="18" charset="-122"/>
                <a:ea typeface="阿里巴巴普惠体 R" panose="00020600040101010101" pitchFamily="18" charset="-122"/>
                <a:sym typeface="+mn-ea"/>
              </a:rPr>
              <a:t>简评：</a:t>
            </a:r>
            <a:endParaRPr lang="zh-CN" sz="2000" dirty="0">
              <a:solidFill>
                <a:srgbClr val="595959"/>
              </a:solidFill>
              <a:latin typeface="阿里巴巴普惠体 R" panose="00020600040101010101" pitchFamily="18" charset="-122"/>
              <a:ea typeface="阿里巴巴普惠体 R" panose="00020600040101010101" pitchFamily="18" charset="-122"/>
              <a:sym typeface="+mn-ea"/>
            </a:endParaRPr>
          </a:p>
          <a:p>
            <a:pPr algn="l">
              <a:lnSpc>
                <a:spcPct val="140000"/>
              </a:lnSpc>
              <a:defRPr/>
            </a:pPr>
            <a:r>
              <a:rPr lang="zh-CN" sz="2000" dirty="0">
                <a:solidFill>
                  <a:srgbClr val="595959"/>
                </a:solidFill>
                <a:latin typeface="阿里巴巴普惠体 R" panose="00020600040101010101" pitchFamily="18" charset="-122"/>
                <a:ea typeface="阿里巴巴普惠体 R" panose="00020600040101010101" pitchFamily="18" charset="-122"/>
                <a:sym typeface="+mn-ea"/>
              </a:rPr>
              <a:t>该模型效果直观，所得结果相对较佳。</a:t>
            </a:r>
            <a:endParaRPr lang="zh-CN" sz="2000" dirty="0">
              <a:solidFill>
                <a:srgbClr val="595959"/>
              </a:solidFill>
              <a:latin typeface="阿里巴巴普惠体 R" panose="00020600040101010101" pitchFamily="18" charset="-122"/>
              <a:ea typeface="阿里巴巴普惠体 R" panose="00020600040101010101" pitchFamily="18" charset="-122"/>
              <a:sym typeface="+mn-ea"/>
            </a:endParaRPr>
          </a:p>
        </p:txBody>
      </p:sp>
      <p:pic>
        <p:nvPicPr>
          <p:cNvPr id="5" name="图片 4" descr="微信图片_20240104线性回归折线图"/>
          <p:cNvPicPr>
            <a:picLocks noChangeAspect="1"/>
          </p:cNvPicPr>
          <p:nvPr/>
        </p:nvPicPr>
        <p:blipFill>
          <a:blip r:embed="rId2"/>
          <a:stretch>
            <a:fillRect/>
          </a:stretch>
        </p:blipFill>
        <p:spPr>
          <a:xfrm>
            <a:off x="1111250" y="1270635"/>
            <a:ext cx="4033520" cy="2675255"/>
          </a:xfrm>
          <a:prstGeom prst="rect">
            <a:avLst/>
          </a:prstGeom>
        </p:spPr>
      </p:pic>
      <p:pic>
        <p:nvPicPr>
          <p:cNvPr id="8" name="图片 7" descr="微信图片_20240104线性回归散点图"/>
          <p:cNvPicPr>
            <a:picLocks noChangeAspect="1"/>
          </p:cNvPicPr>
          <p:nvPr/>
        </p:nvPicPr>
        <p:blipFill>
          <a:blip r:embed="rId3"/>
          <a:stretch>
            <a:fillRect/>
          </a:stretch>
        </p:blipFill>
        <p:spPr>
          <a:xfrm>
            <a:off x="1109345" y="3945890"/>
            <a:ext cx="4035425" cy="27546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2235" y="1"/>
            <a:ext cx="10851565" cy="676321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线性回归</a:t>
            </a:r>
            <a:r>
              <a:rPr lang="en-US" altLang="zh-CN" dirty="0"/>
              <a:t>-</a:t>
            </a:r>
            <a:r>
              <a:rPr dirty="0"/>
              <a:t>结果分析</a:t>
            </a:r>
            <a:endParaRPr dirty="0"/>
          </a:p>
        </p:txBody>
      </p:sp>
      <p:sp>
        <p:nvSpPr>
          <p:cNvPr id="7" name="矩形 6"/>
          <p:cNvSpPr/>
          <p:nvPr/>
        </p:nvSpPr>
        <p:spPr>
          <a:xfrm>
            <a:off x="838201" y="758719"/>
            <a:ext cx="9909748" cy="4739005"/>
          </a:xfrm>
          <a:prstGeom prst="rect">
            <a:avLst/>
          </a:prstGeom>
        </p:spPr>
        <p:txBody>
          <a:bodyPr wrap="square">
            <a:spAutoFit/>
          </a:bodyPr>
          <a:lstStyle/>
          <a:p>
            <a:pPr algn="l">
              <a:lnSpc>
                <a:spcPct val="140000"/>
              </a:lnSpc>
              <a:defRPr/>
            </a:pPr>
            <a:r>
              <a:rPr lang="zh-CN" dirty="0">
                <a:solidFill>
                  <a:srgbClr val="595959"/>
                </a:solidFill>
                <a:latin typeface="阿里巴巴普惠体 R" panose="00020600040101010101" pitchFamily="18" charset="-122"/>
                <a:ea typeface="阿里巴巴普惠体 R" panose="00020600040101010101" pitchFamily="18" charset="-122"/>
              </a:rPr>
              <a:t>由</a:t>
            </a:r>
            <a:r>
              <a:rPr lang="zh-CN" altLang="en-US" dirty="0">
                <a:solidFill>
                  <a:srgbClr val="595959"/>
                </a:solidFill>
                <a:latin typeface="阿里巴巴普惠体 R" panose="00020600040101010101" pitchFamily="18" charset="-122"/>
                <a:ea typeface="阿里巴巴普惠体 R" panose="00020600040101010101" pitchFamily="18" charset="-122"/>
              </a:rPr>
              <a:t>上</a:t>
            </a:r>
            <a:r>
              <a:rPr lang="zh-CN" dirty="0">
                <a:solidFill>
                  <a:srgbClr val="595959"/>
                </a:solidFill>
                <a:latin typeface="阿里巴巴普惠体 R" panose="00020600040101010101" pitchFamily="18" charset="-122"/>
                <a:ea typeface="阿里巴巴普惠体 R" panose="00020600040101010101" pitchFamily="18" charset="-122"/>
              </a:rPr>
              <a:t>图可见，在使用默认参数下得到</a:t>
            </a:r>
            <a:r>
              <a:rPr lang="zh-CN" altLang="en-US" dirty="0">
                <a:solidFill>
                  <a:srgbClr val="595959"/>
                </a:solidFill>
                <a:latin typeface="阿里巴巴普惠体 R" panose="00020600040101010101" pitchFamily="18" charset="-122"/>
                <a:ea typeface="阿里巴巴普惠体 R" panose="00020600040101010101" pitchFamily="18" charset="-122"/>
              </a:rPr>
              <a:t>左图</a:t>
            </a:r>
            <a:r>
              <a:rPr lang="zh-CN" dirty="0">
                <a:solidFill>
                  <a:srgbClr val="595959"/>
                </a:solidFill>
                <a:latin typeface="阿里巴巴普惠体 R" panose="00020600040101010101" pitchFamily="18" charset="-122"/>
                <a:ea typeface="阿里巴巴普惠体 R" panose="00020600040101010101" pitchFamily="18" charset="-122"/>
              </a:rPr>
              <a:t>结果：</a:t>
            </a:r>
            <a:endParaRPr lang="zh-CN" dirty="0">
              <a:solidFill>
                <a:srgbClr val="595959"/>
              </a:solidFill>
              <a:latin typeface="阿里巴巴普惠体 R" panose="00020600040101010101" pitchFamily="18" charset="-122"/>
              <a:ea typeface="阿里巴巴普惠体 R" panose="00020600040101010101" pitchFamily="18" charset="-122"/>
            </a:endParaRPr>
          </a:p>
          <a:p>
            <a:pPr algn="l">
              <a:lnSpc>
                <a:spcPct val="140000"/>
              </a:lnSpc>
              <a:defRPr/>
            </a:pPr>
            <a:r>
              <a:rPr lang="zh-CN" altLang="en-US" dirty="0">
                <a:solidFill>
                  <a:srgbClr val="595959"/>
                </a:solidFill>
                <a:latin typeface="阿里巴巴普惠体 R" panose="00020600040101010101" pitchFamily="18" charset="-122"/>
                <a:ea typeface="阿里巴巴普惠体 R" panose="00020600040101010101" pitchFamily="18" charset="-122"/>
              </a:rPr>
              <a:t>因变量为工资的对数，可以如下解释系数：</a:t>
            </a:r>
            <a:endParaRPr lang="en-US" altLang="zh-CN" dirty="0">
              <a:solidFill>
                <a:srgbClr val="595959"/>
              </a:solidFill>
              <a:latin typeface="阿里巴巴普惠体 R" panose="00020600040101010101" pitchFamily="18" charset="-122"/>
              <a:ea typeface="阿里巴巴普惠体 R" panose="00020600040101010101" pitchFamily="18" charset="-122"/>
            </a:endParaRPr>
          </a:p>
          <a:p>
            <a:pPr algn="l">
              <a:lnSpc>
                <a:spcPct val="140000"/>
              </a:lnSpc>
              <a:defRPr/>
            </a:pPr>
            <a:endParaRPr dirty="0">
              <a:solidFill>
                <a:srgbClr val="595959"/>
              </a:solidFill>
              <a:latin typeface="阿里巴巴普惠体 R" panose="00020600040101010101" pitchFamily="18" charset="-122"/>
              <a:ea typeface="阿里巴巴普惠体 R" panose="00020600040101010101" pitchFamily="18" charset="-122"/>
            </a:endParaRPr>
          </a:p>
          <a:p>
            <a:pPr algn="l">
              <a:lnSpc>
                <a:spcPct val="140000"/>
              </a:lnSpc>
              <a:defRPr/>
            </a:pPr>
            <a:r>
              <a:rPr lang="en-US" altLang="zh-CN" dirty="0">
                <a:solidFill>
                  <a:srgbClr val="595959"/>
                </a:solidFill>
                <a:latin typeface="阿里巴巴普惠体 R" panose="00020600040101010101" pitchFamily="18" charset="-122"/>
                <a:ea typeface="阿里巴巴普惠体 R" panose="00020600040101010101" pitchFamily="18" charset="-122"/>
              </a:rPr>
              <a:t>1.</a:t>
            </a:r>
            <a:r>
              <a:rPr lang="en-US" dirty="0">
                <a:solidFill>
                  <a:srgbClr val="595959"/>
                </a:solidFill>
                <a:latin typeface="阿里巴巴普惠体 R" panose="00020600040101010101" pitchFamily="18" charset="-122"/>
                <a:ea typeface="阿里巴巴普惠体 R" panose="00020600040101010101" pitchFamily="18" charset="-122"/>
              </a:rPr>
              <a:t>.</a:t>
            </a:r>
            <a:r>
              <a:rPr dirty="0">
                <a:solidFill>
                  <a:srgbClr val="595959"/>
                </a:solidFill>
                <a:latin typeface="阿里巴巴普惠体 R" panose="00020600040101010101" pitchFamily="18" charset="-122"/>
                <a:ea typeface="阿里巴巴普惠体 R" panose="00020600040101010101" pitchFamily="18" charset="-122"/>
              </a:rPr>
              <a:t>系数为正</a:t>
            </a:r>
            <a:r>
              <a:rPr lang="zh-CN" altLang="en-US" dirty="0">
                <a:solidFill>
                  <a:srgbClr val="595959"/>
                </a:solidFill>
                <a:latin typeface="阿里巴巴普惠体 R" panose="00020600040101010101" pitchFamily="18" charset="-122"/>
                <a:ea typeface="阿里巴巴普惠体 R" panose="00020600040101010101" pitchFamily="18" charset="-122"/>
              </a:rPr>
              <a:t>时</a:t>
            </a:r>
            <a:r>
              <a:rPr lang="zh-CN" dirty="0">
                <a:solidFill>
                  <a:srgbClr val="595959"/>
                </a:solidFill>
                <a:latin typeface="阿里巴巴普惠体 R" panose="00020600040101010101" pitchFamily="18" charset="-122"/>
                <a:ea typeface="阿里巴巴普惠体 R" panose="00020600040101010101" pitchFamily="18" charset="-122"/>
              </a:rPr>
              <a:t>：</a:t>
            </a:r>
            <a:r>
              <a:rPr lang="zh-CN" altLang="en-US" dirty="0">
                <a:solidFill>
                  <a:srgbClr val="595959"/>
                </a:solidFill>
                <a:latin typeface="阿里巴巴普惠体 R" panose="00020600040101010101" pitchFamily="18" charset="-122"/>
                <a:ea typeface="阿里巴巴普惠体 R" panose="00020600040101010101" pitchFamily="18" charset="-122"/>
              </a:rPr>
              <a:t>可以看到工作名称含有“高级”等词汇职位比没有这类词汇的工资高</a:t>
            </a:r>
            <a:r>
              <a:rPr lang="en-US" altLang="zh-CN" dirty="0">
                <a:solidFill>
                  <a:srgbClr val="595959"/>
                </a:solidFill>
                <a:latin typeface="阿里巴巴普惠体 R" panose="00020600040101010101" pitchFamily="18" charset="-122"/>
                <a:ea typeface="阿里巴巴普惠体 R" panose="00020600040101010101" pitchFamily="18" charset="-122"/>
              </a:rPr>
              <a:t>13.9%</a:t>
            </a:r>
            <a:r>
              <a:rPr lang="zh-CN" altLang="en-US" dirty="0">
                <a:solidFill>
                  <a:srgbClr val="595959"/>
                </a:solidFill>
                <a:latin typeface="阿里巴巴普惠体 R" panose="00020600040101010101" pitchFamily="18" charset="-122"/>
                <a:ea typeface="阿里巴巴普惠体 R" panose="00020600040101010101" pitchFamily="18" charset="-122"/>
              </a:rPr>
              <a:t>；最低要求为本科学历以及硕士及上学历工作的工资明显高于大专以下及学历不限工作的工</a:t>
            </a:r>
            <a:r>
              <a:rPr lang="zh-CN" altLang="en-US" dirty="0">
                <a:solidFill>
                  <a:srgbClr val="595959"/>
                </a:solidFill>
                <a:latin typeface="阿里巴巴普惠体 R" panose="00020600040101010101" pitchFamily="18" charset="-122"/>
                <a:ea typeface="阿里巴巴普惠体 R" panose="00020600040101010101" pitchFamily="18" charset="-122"/>
              </a:rPr>
              <a:t>资（参照组），分别高</a:t>
            </a:r>
            <a:r>
              <a:rPr lang="en-US" altLang="zh-CN" dirty="0">
                <a:solidFill>
                  <a:srgbClr val="595959"/>
                </a:solidFill>
                <a:latin typeface="阿里巴巴普惠体 R" panose="00020600040101010101" pitchFamily="18" charset="-122"/>
                <a:ea typeface="阿里巴巴普惠体 R" panose="00020600040101010101" pitchFamily="18" charset="-122"/>
              </a:rPr>
              <a:t>12.5%</a:t>
            </a:r>
            <a:r>
              <a:rPr lang="zh-CN" altLang="en-US" dirty="0">
                <a:solidFill>
                  <a:srgbClr val="595959"/>
                </a:solidFill>
                <a:latin typeface="阿里巴巴普惠体 R" panose="00020600040101010101" pitchFamily="18" charset="-122"/>
                <a:ea typeface="阿里巴巴普惠体 R" panose="00020600040101010101" pitchFamily="18" charset="-122"/>
              </a:rPr>
              <a:t>以及</a:t>
            </a:r>
            <a:r>
              <a:rPr lang="en-US" altLang="zh-CN" dirty="0">
                <a:solidFill>
                  <a:srgbClr val="595959"/>
                </a:solidFill>
                <a:latin typeface="阿里巴巴普惠体 R" panose="00020600040101010101" pitchFamily="18" charset="-122"/>
                <a:ea typeface="阿里巴巴普惠体 R" panose="00020600040101010101" pitchFamily="18" charset="-122"/>
              </a:rPr>
              <a:t>43.3%</a:t>
            </a:r>
            <a:r>
              <a:rPr lang="zh-CN" altLang="en-US" dirty="0">
                <a:solidFill>
                  <a:srgbClr val="595959"/>
                </a:solidFill>
                <a:latin typeface="阿里巴巴普惠体 R" panose="00020600040101010101" pitchFamily="18" charset="-122"/>
                <a:ea typeface="阿里巴巴普惠体 R" panose="00020600040101010101" pitchFamily="18" charset="-122"/>
              </a:rPr>
              <a:t>。并且工作经验要求越高，工资一般也就越高。有趣的是，工作名称中带有“人工智能”（</a:t>
            </a:r>
            <a:r>
              <a:rPr lang="en-US" altLang="zh-CN" dirty="0">
                <a:solidFill>
                  <a:srgbClr val="595959"/>
                </a:solidFill>
                <a:latin typeface="阿里巴巴普惠体 R" panose="00020600040101010101" pitchFamily="18" charset="-122"/>
                <a:ea typeface="阿里巴巴普惠体 R" panose="00020600040101010101" pitchFamily="18" charset="-122"/>
              </a:rPr>
              <a:t>jclass1_6</a:t>
            </a:r>
            <a:r>
              <a:rPr lang="zh-CN" altLang="en-US" dirty="0">
                <a:solidFill>
                  <a:srgbClr val="595959"/>
                </a:solidFill>
                <a:latin typeface="阿里巴巴普惠体 R" panose="00020600040101010101" pitchFamily="18" charset="-122"/>
                <a:ea typeface="阿里巴巴普惠体 R" panose="00020600040101010101" pitchFamily="18" charset="-122"/>
              </a:rPr>
              <a:t>）字眼的工作的工资比其他类别工作的工资要高，比参照组高</a:t>
            </a:r>
            <a:r>
              <a:rPr lang="en-US" altLang="zh-CN" dirty="0">
                <a:solidFill>
                  <a:srgbClr val="595959"/>
                </a:solidFill>
                <a:latin typeface="阿里巴巴普惠体 R" panose="00020600040101010101" pitchFamily="18" charset="-122"/>
                <a:ea typeface="阿里巴巴普惠体 R" panose="00020600040101010101" pitchFamily="18" charset="-122"/>
              </a:rPr>
              <a:t>11.7%</a:t>
            </a:r>
            <a:r>
              <a:rPr lang="zh-CN" altLang="en-US" dirty="0">
                <a:solidFill>
                  <a:srgbClr val="595959"/>
                </a:solidFill>
                <a:latin typeface="阿里巴巴普惠体 R" panose="00020600040101010101" pitchFamily="18" charset="-122"/>
                <a:ea typeface="阿里巴巴普惠体 R" panose="00020600040101010101" pitchFamily="18" charset="-122"/>
              </a:rPr>
              <a:t>。</a:t>
            </a:r>
            <a:endParaRPr lang="zh-CN" dirty="0">
              <a:solidFill>
                <a:srgbClr val="595959"/>
              </a:solidFill>
              <a:latin typeface="阿里巴巴普惠体 R" panose="00020600040101010101" pitchFamily="18" charset="-122"/>
              <a:ea typeface="阿里巴巴普惠体 R" panose="00020600040101010101" pitchFamily="18" charset="-122"/>
            </a:endParaRPr>
          </a:p>
          <a:p>
            <a:pPr algn="l">
              <a:lnSpc>
                <a:spcPct val="140000"/>
              </a:lnSpc>
              <a:defRPr/>
            </a:pPr>
            <a:endParaRPr lang="zh-CN" dirty="0">
              <a:solidFill>
                <a:srgbClr val="595959"/>
              </a:solidFill>
              <a:latin typeface="阿里巴巴普惠体 R" panose="00020600040101010101" pitchFamily="18" charset="-122"/>
              <a:ea typeface="阿里巴巴普惠体 R" panose="00020600040101010101" pitchFamily="18" charset="-122"/>
            </a:endParaRPr>
          </a:p>
          <a:p>
            <a:pPr algn="l">
              <a:lnSpc>
                <a:spcPct val="140000"/>
              </a:lnSpc>
              <a:defRPr/>
            </a:pPr>
            <a:r>
              <a:rPr lang="en-US" altLang="zh-CN" dirty="0">
                <a:solidFill>
                  <a:srgbClr val="595959"/>
                </a:solidFill>
                <a:latin typeface="阿里巴巴普惠体 R" panose="00020600040101010101" pitchFamily="18" charset="-122"/>
                <a:ea typeface="阿里巴巴普惠体 R" panose="00020600040101010101" pitchFamily="18" charset="-122"/>
              </a:rPr>
              <a:t>2.</a:t>
            </a:r>
            <a:r>
              <a:rPr lang="en-US" dirty="0">
                <a:solidFill>
                  <a:srgbClr val="595959"/>
                </a:solidFill>
                <a:latin typeface="阿里巴巴普惠体 R" panose="00020600040101010101" pitchFamily="18" charset="-122"/>
                <a:ea typeface="阿里巴巴普惠体 R" panose="00020600040101010101" pitchFamily="18" charset="-122"/>
              </a:rPr>
              <a:t>.</a:t>
            </a:r>
            <a:r>
              <a:rPr dirty="0">
                <a:solidFill>
                  <a:srgbClr val="595959"/>
                </a:solidFill>
                <a:latin typeface="阿里巴巴普惠体 R" panose="00020600040101010101" pitchFamily="18" charset="-122"/>
                <a:ea typeface="阿里巴巴普惠体 R" panose="00020600040101010101" pitchFamily="18" charset="-122"/>
              </a:rPr>
              <a:t>系数为负表示</a:t>
            </a:r>
            <a:r>
              <a:rPr lang="zh-CN" dirty="0">
                <a:solidFill>
                  <a:srgbClr val="595959"/>
                </a:solidFill>
                <a:latin typeface="阿里巴巴普惠体 R" panose="00020600040101010101" pitchFamily="18" charset="-122"/>
                <a:ea typeface="阿里巴巴普惠体 R" panose="00020600040101010101" pitchFamily="18" charset="-122"/>
              </a:rPr>
              <a:t>：</a:t>
            </a:r>
            <a:r>
              <a:rPr lang="zh-CN" altLang="en-US" dirty="0">
                <a:solidFill>
                  <a:srgbClr val="595959"/>
                </a:solidFill>
                <a:latin typeface="阿里巴巴普惠体 R" panose="00020600040101010101" pitchFamily="18" charset="-122"/>
                <a:ea typeface="阿里巴巴普惠体 R" panose="00020600040101010101" pitchFamily="18" charset="-122"/>
              </a:rPr>
              <a:t>可以看到城市等级越低，工作的工资也就越低，而且所有城市相较于一线城市的工</a:t>
            </a:r>
            <a:r>
              <a:rPr lang="zh-CN" altLang="en-US" dirty="0">
                <a:solidFill>
                  <a:srgbClr val="595959"/>
                </a:solidFill>
                <a:latin typeface="阿里巴巴普惠体 R" panose="00020600040101010101" pitchFamily="18" charset="-122"/>
                <a:ea typeface="阿里巴巴普惠体 R" panose="00020600040101010101" pitchFamily="18" charset="-122"/>
              </a:rPr>
              <a:t>资要低很多。其中新一线城市工作的工资就比一线城市低</a:t>
            </a:r>
            <a:r>
              <a:rPr lang="en-US" altLang="zh-CN" dirty="0">
                <a:solidFill>
                  <a:srgbClr val="595959"/>
                </a:solidFill>
                <a:latin typeface="阿里巴巴普惠体 R" panose="00020600040101010101" pitchFamily="18" charset="-122"/>
                <a:ea typeface="阿里巴巴普惠体 R" panose="00020600040101010101" pitchFamily="18" charset="-122"/>
              </a:rPr>
              <a:t>26.5%</a:t>
            </a:r>
            <a:r>
              <a:rPr lang="zh-CN" altLang="en-US" dirty="0">
                <a:solidFill>
                  <a:srgbClr val="595959"/>
                </a:solidFill>
                <a:latin typeface="阿里巴巴普惠体 R" panose="00020600040101010101" pitchFamily="18" charset="-122"/>
                <a:ea typeface="阿里巴巴普惠体 R" panose="00020600040101010101" pitchFamily="18" charset="-122"/>
              </a:rPr>
              <a:t>，其他城市与一线城市的收入差距则更明显。而想运维、测试等苦力活的工资明显低于参照组</a:t>
            </a:r>
            <a:r>
              <a:rPr lang="en-US" altLang="zh-CN" dirty="0">
                <a:solidFill>
                  <a:srgbClr val="595959"/>
                </a:solidFill>
                <a:latin typeface="阿里巴巴普惠体 R" panose="00020600040101010101" pitchFamily="18" charset="-122"/>
                <a:ea typeface="阿里巴巴普惠体 R" panose="00020600040101010101" pitchFamily="18" charset="-122"/>
              </a:rPr>
              <a:t>30%</a:t>
            </a:r>
            <a:r>
              <a:rPr lang="zh-CN" altLang="en-US" dirty="0">
                <a:solidFill>
                  <a:srgbClr val="595959"/>
                </a:solidFill>
                <a:latin typeface="阿里巴巴普惠体 R" panose="00020600040101010101" pitchFamily="18" charset="-122"/>
                <a:ea typeface="阿里巴巴普惠体 R" panose="00020600040101010101" pitchFamily="18" charset="-122"/>
              </a:rPr>
              <a:t>。</a:t>
            </a:r>
            <a:endParaRPr lang="zh-CN" dirty="0">
              <a:solidFill>
                <a:srgbClr val="595959"/>
              </a:solidFill>
              <a:latin typeface="阿里巴巴普惠体 R" panose="00020600040101010101" pitchFamily="18" charset="-122"/>
              <a:ea typeface="阿里巴巴普惠体 R" panose="00020600040101010101" pitchFamily="18"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5500" y="370960"/>
            <a:ext cx="10515600" cy="480132"/>
          </a:xfrm>
        </p:spPr>
        <p:txBody>
          <a:bodyPr>
            <a:normAutofit fontScale="90000"/>
          </a:bodyPr>
          <a:lstStyle/>
          <a:p>
            <a:r>
              <a:rPr sz="4445" dirty="0">
                <a:sym typeface="+mn-ea"/>
              </a:rPr>
              <a:t>随机森林</a:t>
            </a:r>
            <a:endParaRPr lang="zh-CN" altLang="en-US" sz="4445" dirty="0"/>
          </a:p>
        </p:txBody>
      </p:sp>
      <p:sp>
        <p:nvSpPr>
          <p:cNvPr id="3" name="矩形 2"/>
          <p:cNvSpPr/>
          <p:nvPr/>
        </p:nvSpPr>
        <p:spPr>
          <a:xfrm>
            <a:off x="476903" y="3074193"/>
            <a:ext cx="2137429" cy="1512116"/>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R" panose="00020600040101010101" pitchFamily="18" charset="-122"/>
              <a:cs typeface="+mn-cs"/>
            </a:endParaRPr>
          </a:p>
        </p:txBody>
      </p:sp>
      <p:sp>
        <p:nvSpPr>
          <p:cNvPr id="4" name="矩形 3"/>
          <p:cNvSpPr/>
          <p:nvPr/>
        </p:nvSpPr>
        <p:spPr>
          <a:xfrm>
            <a:off x="2573356" y="3074193"/>
            <a:ext cx="9060796" cy="1512116"/>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R" panose="00020600040101010101" pitchFamily="18" charset="-122"/>
              <a:cs typeface="+mn-cs"/>
            </a:endParaRPr>
          </a:p>
        </p:txBody>
      </p:sp>
      <p:sp>
        <p:nvSpPr>
          <p:cNvPr id="5" name="文本框 4"/>
          <p:cNvSpPr txBox="1"/>
          <p:nvPr/>
        </p:nvSpPr>
        <p:spPr>
          <a:xfrm>
            <a:off x="563990" y="3285455"/>
            <a:ext cx="1963254" cy="1050290"/>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1" lang="zh-CN" altLang="en-US" sz="2400" b="1" i="0" u="none" strike="noStrike" kern="0" cap="none" spc="100" normalizeH="0" noProof="0" dirty="0">
                <a:ln>
                  <a:noFill/>
                </a:ln>
                <a:solidFill>
                  <a:prstClr val="white"/>
                </a:solidFill>
                <a:effectLst/>
                <a:uLnTx/>
                <a:uFillTx/>
                <a:latin typeface="微软雅黑" panose="020B0503020204020204" charset="-122"/>
                <a:ea typeface="微软雅黑" panose="020B0503020204020204" charset="-122"/>
              </a:rPr>
              <a:t>使用参数默认值回归</a:t>
            </a:r>
            <a:endParaRPr kumimoji="1" lang="zh-CN" altLang="en-US" sz="2400" b="1" i="0" u="none" strike="noStrike" kern="0" cap="none" spc="100" normalizeH="0" noProof="0" dirty="0">
              <a:ln>
                <a:noFill/>
              </a:ln>
              <a:solidFill>
                <a:prstClr val="white"/>
              </a:solidFill>
              <a:effectLst/>
              <a:uLnTx/>
              <a:uFillTx/>
              <a:latin typeface="微软雅黑" panose="020B0503020204020204" charset="-122"/>
              <a:ea typeface="微软雅黑" panose="020B0503020204020204" charset="-122"/>
            </a:endParaRPr>
          </a:p>
        </p:txBody>
      </p:sp>
      <p:sp>
        <p:nvSpPr>
          <p:cNvPr id="6" name="文本框 5"/>
          <p:cNvSpPr txBox="1"/>
          <p:nvPr/>
        </p:nvSpPr>
        <p:spPr>
          <a:xfrm>
            <a:off x="2704465" y="3280410"/>
            <a:ext cx="3888740" cy="1123950"/>
          </a:xfrm>
          <a:prstGeom prst="rect">
            <a:avLst/>
          </a:prstGeom>
          <a:noFill/>
        </p:spPr>
        <p:txBody>
          <a:bodyPr wrap="square" rtlCol="0">
            <a:spAutoFit/>
          </a:bodyPr>
          <a:lstStyle/>
          <a:p>
            <a:pPr indent="0">
              <a:lnSpc>
                <a:spcPct val="140000"/>
              </a:lnSpc>
              <a:buNone/>
            </a:pPr>
            <a:r>
              <a:rPr lang="zh-CN" altLang="en-US" sz="1600" dirty="0"/>
              <a:t>森林中决策树个数:100</a:t>
            </a:r>
            <a:endParaRPr lang="zh-CN" altLang="en-US" sz="1600" dirty="0"/>
          </a:p>
          <a:p>
            <a:pPr indent="0">
              <a:lnSpc>
                <a:spcPct val="140000"/>
              </a:lnSpc>
              <a:buNone/>
            </a:pPr>
            <a:r>
              <a:rPr lang="zh-CN" altLang="en-US" sz="1600" dirty="0"/>
              <a:t>结点划分时考虑的最大特征数: sqrt</a:t>
            </a:r>
            <a:endParaRPr lang="zh-CN" altLang="en-US" sz="1600" dirty="0"/>
          </a:p>
          <a:p>
            <a:pPr indent="0">
              <a:lnSpc>
                <a:spcPct val="140000"/>
              </a:lnSpc>
              <a:buNone/>
            </a:pPr>
            <a:r>
              <a:rPr lang="zh-CN" altLang="en-US" sz="1600" dirty="0"/>
              <a:t>最大深度:None</a:t>
            </a:r>
            <a:endParaRPr lang="zh-CN" altLang="en-US" sz="1600" dirty="0"/>
          </a:p>
        </p:txBody>
      </p:sp>
      <p:sp>
        <p:nvSpPr>
          <p:cNvPr id="17" name="标题 1"/>
          <p:cNvSpPr>
            <a:spLocks noGrp="1"/>
          </p:cNvSpPr>
          <p:nvPr/>
        </p:nvSpPr>
        <p:spPr>
          <a:xfrm>
            <a:off x="4783455" y="767715"/>
            <a:ext cx="2627630" cy="480060"/>
          </a:xfrm>
          <a:prstGeom prst="rect">
            <a:avLst/>
          </a:prstGeom>
        </p:spPr>
        <p:txBody>
          <a:bodyPr vert="horz" lIns="91440" tIns="45720" rIns="91440" bIns="45720" rtlCol="0" anchor="ctr">
            <a:normAutofit fontScale="90000"/>
          </a:bodyPr>
          <a:lstStyle>
            <a:lvl1pPr algn="ctr" defTabSz="914400" rtl="0" eaLnBrk="1" latinLnBrk="0" hangingPunct="1">
              <a:lnSpc>
                <a:spcPct val="90000"/>
              </a:lnSpc>
              <a:spcBef>
                <a:spcPct val="0"/>
              </a:spcBef>
              <a:buNone/>
              <a:defRPr lang="zh-CN" altLang="en-US" sz="2800" kern="1200">
                <a:solidFill>
                  <a:schemeClr val="accent1"/>
                </a:solidFill>
                <a:latin typeface="+mj-ea"/>
                <a:ea typeface="+mj-ea"/>
                <a:cs typeface="+mn-cs"/>
              </a:defRPr>
            </a:lvl1pPr>
          </a:lstStyle>
          <a:p>
            <a:pPr algn="dist"/>
            <a:r>
              <a:rPr lang="en-US" altLang="zh-CN" sz="1600" kern="0" spc="200" dirty="0">
                <a:solidFill>
                  <a:schemeClr val="tx1">
                    <a:lumMod val="50000"/>
                    <a:lumOff val="50000"/>
                  </a:schemeClr>
                </a:solidFill>
                <a:latin typeface="Times New Roman" panose="02020603050405020304" pitchFamily="18" charset="0"/>
                <a:cs typeface="Times New Roman" panose="02020603050405020304" pitchFamily="18" charset="0"/>
                <a:sym typeface="+mn-ea"/>
              </a:rPr>
              <a:t>RandomForestRegressor </a:t>
            </a:r>
            <a:endParaRPr lang="en-US" altLang="zh-CN" sz="1600" kern="0" spc="200" dirty="0">
              <a:solidFill>
                <a:schemeClr val="tx1">
                  <a:lumMod val="50000"/>
                  <a:lumOff val="50000"/>
                </a:schemeClr>
              </a:solidFill>
              <a:latin typeface="Times New Roman" panose="02020603050405020304" pitchFamily="18" charset="0"/>
              <a:cs typeface="Times New Roman" panose="02020603050405020304" pitchFamily="18" charset="0"/>
              <a:sym typeface="+mn-ea"/>
            </a:endParaRPr>
          </a:p>
        </p:txBody>
      </p:sp>
      <p:sp>
        <p:nvSpPr>
          <p:cNvPr id="22" name="文本框 21"/>
          <p:cNvSpPr txBox="1"/>
          <p:nvPr/>
        </p:nvSpPr>
        <p:spPr>
          <a:xfrm>
            <a:off x="7435850" y="3271520"/>
            <a:ext cx="3766820" cy="1123950"/>
          </a:xfrm>
          <a:prstGeom prst="rect">
            <a:avLst/>
          </a:prstGeom>
          <a:noFill/>
        </p:spPr>
        <p:txBody>
          <a:bodyPr wrap="square" rtlCol="0" anchor="t">
            <a:spAutoFit/>
          </a:bodyPr>
          <a:lstStyle/>
          <a:p>
            <a:pPr indent="0">
              <a:lnSpc>
                <a:spcPct val="140000"/>
              </a:lnSpc>
              <a:buNone/>
            </a:pPr>
            <a:r>
              <a:rPr lang="zh-CN" altLang="en-US" sz="1600" dirty="0">
                <a:sym typeface="+mn-ea"/>
              </a:rPr>
              <a:t>内部节点再划分所需最小样本数: 2</a:t>
            </a:r>
            <a:endParaRPr lang="zh-CN" altLang="en-US" sz="1600" dirty="0"/>
          </a:p>
          <a:p>
            <a:pPr indent="0">
              <a:lnSpc>
                <a:spcPct val="140000"/>
              </a:lnSpc>
              <a:buNone/>
            </a:pPr>
            <a:r>
              <a:rPr lang="zh-CN" altLang="en-US" sz="1600" dirty="0">
                <a:sym typeface="+mn-ea"/>
              </a:rPr>
              <a:t>叶子节点最少样本数: 1</a:t>
            </a:r>
            <a:endParaRPr lang="zh-CN" altLang="en-US" sz="1600" dirty="0"/>
          </a:p>
          <a:p>
            <a:pPr indent="0">
              <a:lnSpc>
                <a:spcPct val="140000"/>
              </a:lnSpc>
              <a:buNone/>
            </a:pPr>
            <a:r>
              <a:rPr lang="zh-CN" altLang="en-US" sz="1600" dirty="0">
                <a:sym typeface="+mn-ea"/>
              </a:rPr>
              <a:t>最大叶子节点数：None</a:t>
            </a:r>
            <a:endParaRPr lang="zh-CN" altLang="en-US" sz="1600" dirty="0">
              <a:sym typeface="+mn-ea"/>
            </a:endParaRPr>
          </a:p>
        </p:txBody>
      </p:sp>
      <p:sp>
        <p:nvSpPr>
          <p:cNvPr id="24" name="矩形 23"/>
          <p:cNvSpPr/>
          <p:nvPr>
            <p:custDataLst>
              <p:tags r:id="rId1"/>
            </p:custDataLst>
          </p:nvPr>
        </p:nvSpPr>
        <p:spPr>
          <a:xfrm>
            <a:off x="488968" y="1377770"/>
            <a:ext cx="2137429" cy="1512116"/>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R" panose="00020600040101010101" pitchFamily="18" charset="-122"/>
              <a:cs typeface="+mn-cs"/>
            </a:endParaRPr>
          </a:p>
        </p:txBody>
      </p:sp>
      <p:sp>
        <p:nvSpPr>
          <p:cNvPr id="25" name="矩形 24"/>
          <p:cNvSpPr/>
          <p:nvPr>
            <p:custDataLst>
              <p:tags r:id="rId2"/>
            </p:custDataLst>
          </p:nvPr>
        </p:nvSpPr>
        <p:spPr>
          <a:xfrm>
            <a:off x="2585421" y="1377770"/>
            <a:ext cx="9060796" cy="1512116"/>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R" panose="00020600040101010101" pitchFamily="18" charset="-122"/>
              <a:cs typeface="+mn-cs"/>
            </a:endParaRPr>
          </a:p>
        </p:txBody>
      </p:sp>
      <p:sp>
        <p:nvSpPr>
          <p:cNvPr id="26" name="文本框 25"/>
          <p:cNvSpPr txBox="1"/>
          <p:nvPr>
            <p:custDataLst>
              <p:tags r:id="rId3"/>
            </p:custDataLst>
          </p:nvPr>
        </p:nvSpPr>
        <p:spPr>
          <a:xfrm>
            <a:off x="576055" y="1589032"/>
            <a:ext cx="1963254" cy="1050290"/>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1" lang="zh-CN" altLang="en-US" sz="24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rPr>
              <a:t>特征选取</a:t>
            </a:r>
            <a:endParaRPr kumimoji="1" lang="zh-CN" altLang="en-US" sz="24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endParaRPr>
          </a:p>
          <a:p>
            <a:pPr marL="0" marR="0" lvl="0" indent="0" algn="ctr" defTabSz="914400" eaLnBrk="1" fontAlgn="auto" latinLnBrk="0" hangingPunct="1">
              <a:lnSpc>
                <a:spcPct val="130000"/>
              </a:lnSpc>
              <a:spcBef>
                <a:spcPts val="0"/>
              </a:spcBef>
              <a:spcAft>
                <a:spcPts val="0"/>
              </a:spcAft>
              <a:buClrTx/>
              <a:buSzTx/>
              <a:buFontTx/>
              <a:buNone/>
              <a:defRPr/>
            </a:pPr>
            <a:r>
              <a:rPr kumimoji="1" lang="en-US" altLang="zh-CN" sz="24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rPr>
              <a:t>x</a:t>
            </a:r>
            <a:endParaRPr kumimoji="1" lang="en-US" altLang="zh-CN" sz="24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endParaRPr>
          </a:p>
        </p:txBody>
      </p:sp>
      <p:sp>
        <p:nvSpPr>
          <p:cNvPr id="28" name="文本框 27"/>
          <p:cNvSpPr txBox="1"/>
          <p:nvPr/>
        </p:nvSpPr>
        <p:spPr>
          <a:xfrm>
            <a:off x="2740025" y="1408430"/>
            <a:ext cx="7919720" cy="1382395"/>
          </a:xfrm>
          <a:prstGeom prst="rect">
            <a:avLst/>
          </a:prstGeom>
          <a:noFill/>
        </p:spPr>
        <p:txBody>
          <a:bodyPr wrap="square" rtlCol="0">
            <a:spAutoFit/>
          </a:bodyPr>
          <a:lstStyle/>
          <a:p>
            <a:pPr indent="0">
              <a:lnSpc>
                <a:spcPct val="140000"/>
              </a:lnSpc>
              <a:buNone/>
            </a:pPr>
            <a:r>
              <a:rPr lang="zh-CN" altLang="en-US" sz="1600" dirty="0"/>
              <a:t>特征和前面相同的选取</a:t>
            </a:r>
            <a:endParaRPr lang="zh-CN" altLang="en-US" sz="1600" dirty="0"/>
          </a:p>
          <a:p>
            <a:pPr indent="0">
              <a:lnSpc>
                <a:spcPct val="140000"/>
              </a:lnSpc>
              <a:buNone/>
            </a:pPr>
            <a:r>
              <a:rPr lang="en-US" altLang="zh-CN" sz="1400" dirty="0">
                <a:sym typeface="+mn-ea"/>
              </a:rPr>
              <a:t>“</a:t>
            </a:r>
            <a:r>
              <a:rPr lang="zh-CN" altLang="en-US" sz="1400" dirty="0">
                <a:sym typeface="+mn-ea"/>
              </a:rPr>
              <a:t>csize</a:t>
            </a:r>
            <a:r>
              <a:rPr lang="en-US" altLang="zh-CN" sz="1400" dirty="0">
                <a:sym typeface="+mn-ea"/>
              </a:rPr>
              <a:t>”</a:t>
            </a:r>
            <a:r>
              <a:rPr lang="zh-CN" altLang="en-US" sz="1400" dirty="0">
                <a:sym typeface="+mn-ea"/>
              </a:rPr>
              <a:t>,</a:t>
            </a:r>
            <a:r>
              <a:rPr lang="en-US" altLang="zh-CN" sz="1400" dirty="0">
                <a:sym typeface="+mn-ea"/>
              </a:rPr>
              <a:t>“</a:t>
            </a:r>
            <a:r>
              <a:rPr lang="zh-CN" altLang="en-US" sz="1400" dirty="0">
                <a:sym typeface="+mn-ea"/>
              </a:rPr>
              <a:t>edu,</a:t>
            </a:r>
            <a:r>
              <a:rPr lang="en-US" altLang="zh-CN" sz="1400" dirty="0">
                <a:sym typeface="+mn-ea"/>
              </a:rPr>
              <a:t>“</a:t>
            </a:r>
            <a:r>
              <a:rPr lang="zh-CN" altLang="en-US" sz="1400" dirty="0">
                <a:sym typeface="+mn-ea"/>
              </a:rPr>
              <a:t>min_exp, </a:t>
            </a:r>
            <a:r>
              <a:rPr lang="en-US" altLang="zh-CN" sz="1400" dirty="0">
                <a:sym typeface="+mn-ea"/>
              </a:rPr>
              <a:t>“</a:t>
            </a:r>
            <a:r>
              <a:rPr lang="zh-CN" altLang="en-US" sz="1400" dirty="0">
                <a:sym typeface="+mn-ea"/>
              </a:rPr>
              <a:t>cclass</a:t>
            </a:r>
            <a:r>
              <a:rPr lang="en-US" altLang="zh-CN" sz="1400" dirty="0">
                <a:sym typeface="+mn-ea"/>
              </a:rPr>
              <a:t>”</a:t>
            </a:r>
            <a:r>
              <a:rPr lang="zh-CN" altLang="en-US" sz="1400" dirty="0">
                <a:sym typeface="+mn-ea"/>
              </a:rPr>
              <a:t>,</a:t>
            </a:r>
            <a:r>
              <a:rPr lang="en-US" altLang="zh-CN" sz="1400" dirty="0">
                <a:sym typeface="+mn-ea"/>
              </a:rPr>
              <a:t> “</a:t>
            </a:r>
            <a:r>
              <a:rPr lang="zh-CN" altLang="en-US" sz="1400" dirty="0">
                <a:sym typeface="+mn-ea"/>
              </a:rPr>
              <a:t>ebenefit</a:t>
            </a:r>
            <a:r>
              <a:rPr lang="en-US" altLang="zh-CN" sz="1400" dirty="0">
                <a:sym typeface="+mn-ea"/>
              </a:rPr>
              <a:t>”</a:t>
            </a:r>
            <a:r>
              <a:rPr lang="zh-CN" altLang="en-US" sz="1400" dirty="0">
                <a:sym typeface="+mn-ea"/>
              </a:rPr>
              <a:t>,</a:t>
            </a:r>
            <a:r>
              <a:rPr lang="en-US" altLang="zh-CN" sz="1400" dirty="0">
                <a:sym typeface="+mn-ea"/>
              </a:rPr>
              <a:t> “</a:t>
            </a:r>
            <a:r>
              <a:rPr lang="zh-CN" altLang="en-US" sz="1400" dirty="0">
                <a:sym typeface="+mn-ea"/>
              </a:rPr>
              <a:t>senior</a:t>
            </a:r>
            <a:r>
              <a:rPr lang="en-US" altLang="zh-CN" sz="1400" dirty="0">
                <a:sym typeface="+mn-ea"/>
              </a:rPr>
              <a:t>”</a:t>
            </a:r>
            <a:r>
              <a:rPr lang="zh-CN" altLang="en-US" sz="1400" dirty="0">
                <a:sym typeface="+mn-ea"/>
              </a:rPr>
              <a:t>,</a:t>
            </a:r>
            <a:r>
              <a:rPr lang="en-US" altLang="zh-CN" sz="1400" dirty="0">
                <a:sym typeface="+mn-ea"/>
              </a:rPr>
              <a:t> “</a:t>
            </a:r>
            <a:r>
              <a:rPr lang="zh-CN" altLang="en-US" sz="1400" dirty="0">
                <a:sym typeface="+mn-ea"/>
              </a:rPr>
              <a:t>stack</a:t>
            </a:r>
            <a:r>
              <a:rPr lang="en-US" altLang="zh-CN" sz="1400" dirty="0">
                <a:sym typeface="+mn-ea"/>
              </a:rPr>
              <a:t>”</a:t>
            </a:r>
            <a:r>
              <a:rPr lang="zh-CN" altLang="en-US" sz="1400" dirty="0">
                <a:sym typeface="+mn-ea"/>
              </a:rPr>
              <a:t>,</a:t>
            </a:r>
            <a:r>
              <a:rPr lang="en-US" altLang="zh-CN" sz="1400" dirty="0">
                <a:sym typeface="+mn-ea"/>
              </a:rPr>
              <a:t> “</a:t>
            </a:r>
            <a:r>
              <a:rPr lang="zh-CN" altLang="en-US" sz="1400" dirty="0">
                <a:sym typeface="+mn-ea"/>
              </a:rPr>
              <a:t>binsurance</a:t>
            </a:r>
            <a:r>
              <a:rPr lang="en-US" altLang="zh-CN" sz="1400" dirty="0">
                <a:sym typeface="+mn-ea"/>
              </a:rPr>
              <a:t>”</a:t>
            </a:r>
            <a:r>
              <a:rPr lang="zh-CN" altLang="en-US" sz="1400" dirty="0">
                <a:sym typeface="+mn-ea"/>
              </a:rPr>
              <a:t>,</a:t>
            </a:r>
            <a:r>
              <a:rPr lang="en-US" altLang="zh-CN" sz="1400" dirty="0">
                <a:sym typeface="+mn-ea"/>
              </a:rPr>
              <a:t> “</a:t>
            </a:r>
            <a:r>
              <a:rPr lang="zh-CN" altLang="en-US" sz="1400" dirty="0">
                <a:sym typeface="+mn-ea"/>
              </a:rPr>
              <a:t>minsurance</a:t>
            </a:r>
            <a:r>
              <a:rPr lang="en-US" altLang="zh-CN" sz="1400" dirty="0">
                <a:sym typeface="+mn-ea"/>
              </a:rPr>
              <a:t>”</a:t>
            </a:r>
            <a:r>
              <a:rPr lang="zh-CN" altLang="en-US" sz="1400" dirty="0">
                <a:sym typeface="+mn-ea"/>
              </a:rPr>
              <a:t>,</a:t>
            </a:r>
            <a:r>
              <a:rPr lang="en-US" altLang="zh-CN" sz="1400" dirty="0">
                <a:sym typeface="+mn-ea"/>
              </a:rPr>
              <a:t> “</a:t>
            </a:r>
            <a:r>
              <a:rPr lang="zh-CN" altLang="en-US" sz="1400" dirty="0">
                <a:sym typeface="+mn-ea"/>
              </a:rPr>
              <a:t>paleave</a:t>
            </a:r>
            <a:r>
              <a:rPr lang="en-US" altLang="zh-CN" sz="1400" dirty="0">
                <a:sym typeface="+mn-ea"/>
              </a:rPr>
              <a:t>”</a:t>
            </a:r>
            <a:r>
              <a:rPr lang="zh-CN" altLang="en-US" sz="1400" dirty="0">
                <a:sym typeface="+mn-ea"/>
              </a:rPr>
              <a:t>,</a:t>
            </a:r>
            <a:r>
              <a:rPr lang="en-US" altLang="zh-CN" sz="1400" dirty="0">
                <a:sym typeface="+mn-ea"/>
              </a:rPr>
              <a:t> “</a:t>
            </a:r>
            <a:r>
              <a:rPr lang="zh-CN" altLang="en-US" sz="1400" dirty="0">
                <a:sym typeface="+mn-ea"/>
              </a:rPr>
              <a:t>fpe</a:t>
            </a:r>
            <a:r>
              <a:rPr lang="en-US" altLang="zh-CN" sz="1400" dirty="0">
                <a:sym typeface="+mn-ea"/>
              </a:rPr>
              <a:t>”</a:t>
            </a:r>
            <a:r>
              <a:rPr lang="zh-CN" altLang="en-US" sz="1400" dirty="0">
                <a:sym typeface="+mn-ea"/>
              </a:rPr>
              <a:t>, </a:t>
            </a:r>
            <a:r>
              <a:rPr lang="en-US" altLang="zh-CN" sz="1400" dirty="0">
                <a:sym typeface="+mn-ea"/>
              </a:rPr>
              <a:t>“</a:t>
            </a:r>
            <a:r>
              <a:rPr lang="zh-CN" altLang="en-US" sz="1400" dirty="0">
                <a:sym typeface="+mn-ea"/>
              </a:rPr>
              <a:t>internet</a:t>
            </a:r>
            <a:r>
              <a:rPr lang="en-US" altLang="zh-CN" sz="1400" dirty="0">
                <a:sym typeface="+mn-ea"/>
              </a:rPr>
              <a:t>”</a:t>
            </a:r>
            <a:r>
              <a:rPr lang="zh-CN" altLang="en-US" sz="1400" dirty="0">
                <a:sym typeface="+mn-ea"/>
              </a:rPr>
              <a:t>,</a:t>
            </a:r>
            <a:r>
              <a:rPr lang="en-US" altLang="zh-CN" sz="1400" dirty="0">
                <a:sym typeface="+mn-ea"/>
              </a:rPr>
              <a:t> “</a:t>
            </a:r>
            <a:r>
              <a:rPr lang="zh-CN" altLang="en-US" sz="1400" dirty="0">
                <a:sym typeface="+mn-ea"/>
              </a:rPr>
              <a:t>jclass1</a:t>
            </a:r>
            <a:r>
              <a:rPr lang="en-US" altLang="zh-CN" sz="1400" dirty="0">
                <a:sym typeface="+mn-ea"/>
              </a:rPr>
              <a:t>”</a:t>
            </a:r>
            <a:endParaRPr lang="zh-CN" altLang="en-US" sz="1400" dirty="0">
              <a:sym typeface="+mn-ea"/>
            </a:endParaRPr>
          </a:p>
          <a:p>
            <a:pPr indent="0">
              <a:lnSpc>
                <a:spcPct val="140000"/>
              </a:lnSpc>
              <a:buNone/>
            </a:pPr>
            <a:r>
              <a:rPr lang="en-US" altLang="zh-CN" sz="1600" dirty="0"/>
              <a:t>x</a:t>
            </a:r>
            <a:r>
              <a:rPr lang="zh-CN" altLang="en-US" sz="1600" dirty="0"/>
              <a:t>的随机种子设置为从</a:t>
            </a:r>
            <a:r>
              <a:rPr lang="en-US" altLang="zh-CN" sz="1600" dirty="0"/>
              <a:t>0</a:t>
            </a:r>
            <a:r>
              <a:rPr lang="zh-CN" altLang="en-US" sz="1600" dirty="0"/>
              <a:t>开始</a:t>
            </a:r>
            <a:endParaRPr lang="zh-CN" altLang="en-US" sz="1600" dirty="0"/>
          </a:p>
        </p:txBody>
      </p:sp>
      <p:sp>
        <p:nvSpPr>
          <p:cNvPr id="29" name="矩形 28"/>
          <p:cNvSpPr/>
          <p:nvPr>
            <p:custDataLst>
              <p:tags r:id="rId4"/>
            </p:custDataLst>
          </p:nvPr>
        </p:nvSpPr>
        <p:spPr>
          <a:xfrm>
            <a:off x="476903" y="4800123"/>
            <a:ext cx="2137429" cy="1512116"/>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R" panose="00020600040101010101" pitchFamily="18" charset="-122"/>
              <a:cs typeface="+mn-cs"/>
            </a:endParaRPr>
          </a:p>
        </p:txBody>
      </p:sp>
      <p:sp>
        <p:nvSpPr>
          <p:cNvPr id="30" name="矩形 29"/>
          <p:cNvSpPr/>
          <p:nvPr>
            <p:custDataLst>
              <p:tags r:id="rId5"/>
            </p:custDataLst>
          </p:nvPr>
        </p:nvSpPr>
        <p:spPr>
          <a:xfrm>
            <a:off x="2573356" y="4800123"/>
            <a:ext cx="9060796" cy="1512116"/>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R" panose="00020600040101010101" pitchFamily="18" charset="-122"/>
              <a:cs typeface="+mn-cs"/>
            </a:endParaRPr>
          </a:p>
        </p:txBody>
      </p:sp>
      <p:sp>
        <p:nvSpPr>
          <p:cNvPr id="31" name="文本框 30"/>
          <p:cNvSpPr txBox="1"/>
          <p:nvPr>
            <p:custDataLst>
              <p:tags r:id="rId6"/>
            </p:custDataLst>
          </p:nvPr>
        </p:nvSpPr>
        <p:spPr>
          <a:xfrm>
            <a:off x="535305" y="5040630"/>
            <a:ext cx="2067560" cy="930275"/>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1" lang="zh-CN" altLang="en-US" sz="2400" b="1" i="0" u="none" strike="noStrike" kern="0" cap="none" spc="100" normalizeH="0" noProof="0" dirty="0">
                <a:ln>
                  <a:noFill/>
                </a:ln>
                <a:solidFill>
                  <a:prstClr val="white"/>
                </a:solidFill>
                <a:effectLst/>
                <a:uLnTx/>
                <a:uFillTx/>
                <a:latin typeface="微软雅黑" panose="020B0503020204020204" charset="-122"/>
                <a:ea typeface="微软雅黑" panose="020B0503020204020204" charset="-122"/>
              </a:rPr>
              <a:t>调参优化</a:t>
            </a:r>
            <a:endParaRPr kumimoji="1" lang="zh-CN" altLang="en-US" sz="2200" b="1" i="0" u="none" strike="noStrike" kern="0" cap="none" spc="100" normalizeH="0" noProof="0" dirty="0">
              <a:ln>
                <a:noFill/>
              </a:ln>
              <a:solidFill>
                <a:prstClr val="white"/>
              </a:solidFill>
              <a:effectLst/>
              <a:uLnTx/>
              <a:uFillTx/>
              <a:latin typeface="微软雅黑" panose="020B0503020204020204" charset="-122"/>
              <a:ea typeface="微软雅黑" panose="020B0503020204020204" charset="-122"/>
            </a:endParaRPr>
          </a:p>
          <a:p>
            <a:pPr marL="0" marR="0" lvl="0" indent="0" algn="ctr" defTabSz="914400" eaLnBrk="1" fontAlgn="auto" latinLnBrk="0" hangingPunct="1">
              <a:lnSpc>
                <a:spcPct val="130000"/>
              </a:lnSpc>
              <a:spcBef>
                <a:spcPts val="0"/>
              </a:spcBef>
              <a:spcAft>
                <a:spcPts val="0"/>
              </a:spcAft>
              <a:buClrTx/>
              <a:buSzTx/>
              <a:buFontTx/>
              <a:buNone/>
              <a:defRPr/>
            </a:pPr>
            <a:r>
              <a:rPr kumimoji="1" lang="zh-CN" altLang="en-US" b="1" i="0" u="none" strike="noStrike" kern="0" cap="none" spc="100" normalizeH="0" noProof="0" dirty="0">
                <a:ln>
                  <a:noFill/>
                </a:ln>
                <a:solidFill>
                  <a:prstClr val="white"/>
                </a:solidFill>
                <a:effectLst/>
                <a:uLnTx/>
                <a:uFillTx/>
                <a:latin typeface="微软雅黑" panose="020B0503020204020204" charset="-122"/>
                <a:ea typeface="微软雅黑" panose="020B0503020204020204" charset="-122"/>
              </a:rPr>
              <a:t>参数设置</a:t>
            </a:r>
            <a:endParaRPr kumimoji="1" lang="zh-CN" altLang="en-US" b="1" i="0" u="none" strike="noStrike" kern="0" cap="none" spc="100" normalizeH="0" noProof="0" dirty="0">
              <a:ln>
                <a:noFill/>
              </a:ln>
              <a:solidFill>
                <a:prstClr val="white"/>
              </a:solidFill>
              <a:effectLst/>
              <a:uLnTx/>
              <a:uFillTx/>
              <a:latin typeface="微软雅黑" panose="020B0503020204020204" charset="-122"/>
              <a:ea typeface="微软雅黑" panose="020B0503020204020204" charset="-122"/>
            </a:endParaRPr>
          </a:p>
        </p:txBody>
      </p:sp>
      <p:sp>
        <p:nvSpPr>
          <p:cNvPr id="32" name="文本框 31"/>
          <p:cNvSpPr txBox="1"/>
          <p:nvPr>
            <p:custDataLst>
              <p:tags r:id="rId7"/>
            </p:custDataLst>
          </p:nvPr>
        </p:nvSpPr>
        <p:spPr>
          <a:xfrm>
            <a:off x="2733675" y="4842510"/>
            <a:ext cx="7224395" cy="1565910"/>
          </a:xfrm>
          <a:prstGeom prst="rect">
            <a:avLst/>
          </a:prstGeom>
          <a:noFill/>
        </p:spPr>
        <p:txBody>
          <a:bodyPr wrap="square" rtlCol="0">
            <a:spAutoFit/>
          </a:bodyPr>
          <a:lstStyle/>
          <a:p>
            <a:pPr indent="0">
              <a:lnSpc>
                <a:spcPct val="120000"/>
              </a:lnSpc>
              <a:spcBef>
                <a:spcPts val="0"/>
              </a:spcBef>
              <a:spcAft>
                <a:spcPts val="0"/>
              </a:spcAft>
              <a:buNone/>
            </a:pPr>
            <a:r>
              <a:rPr lang="zh-CN" altLang="en-US" sz="1600" dirty="0"/>
              <a:t>森林中决策树个数:</a:t>
            </a:r>
            <a:r>
              <a:rPr lang="zh-CN" altLang="en-US" sz="1600" dirty="0">
                <a:sym typeface="+mn-ea"/>
              </a:rPr>
              <a:t>50, 100, 200, 300, 350</a:t>
            </a:r>
            <a:endParaRPr lang="zh-CN" altLang="en-US" sz="1600" dirty="0"/>
          </a:p>
          <a:p>
            <a:pPr indent="0">
              <a:lnSpc>
                <a:spcPct val="120000"/>
              </a:lnSpc>
              <a:spcBef>
                <a:spcPts val="0"/>
              </a:spcBef>
              <a:spcAft>
                <a:spcPts val="0"/>
              </a:spcAft>
              <a:buNone/>
            </a:pPr>
            <a:r>
              <a:rPr lang="zh-CN" altLang="en-US" sz="1600" dirty="0"/>
              <a:t>结点划分时考虑的最大特征数: </a:t>
            </a:r>
            <a:r>
              <a:rPr lang="zh-CN" altLang="en-US" sz="1600" dirty="0">
                <a:sym typeface="+mn-ea"/>
              </a:rPr>
              <a:t>auto,sqrt,log2</a:t>
            </a:r>
            <a:endParaRPr lang="zh-CN" altLang="en-US" sz="1600" dirty="0"/>
          </a:p>
          <a:p>
            <a:pPr indent="0">
              <a:lnSpc>
                <a:spcPct val="120000"/>
              </a:lnSpc>
              <a:spcBef>
                <a:spcPts val="0"/>
              </a:spcBef>
              <a:spcAft>
                <a:spcPts val="0"/>
              </a:spcAft>
              <a:buNone/>
            </a:pPr>
            <a:r>
              <a:rPr lang="zh-CN" altLang="en-US" sz="1600" dirty="0"/>
              <a:t>最大深度:</a:t>
            </a:r>
            <a:r>
              <a:rPr lang="zh-CN" altLang="en-US" sz="1600" dirty="0">
                <a:sym typeface="+mn-ea"/>
              </a:rPr>
              <a:t>12, 15, 20, 22, 24, 26</a:t>
            </a:r>
            <a:endParaRPr lang="zh-CN" altLang="en-US" sz="1600" dirty="0">
              <a:sym typeface="+mn-ea"/>
            </a:endParaRPr>
          </a:p>
          <a:p>
            <a:pPr indent="0">
              <a:lnSpc>
                <a:spcPct val="120000"/>
              </a:lnSpc>
              <a:spcBef>
                <a:spcPts val="0"/>
              </a:spcBef>
              <a:spcAft>
                <a:spcPts val="0"/>
              </a:spcAft>
              <a:buNone/>
            </a:pPr>
            <a:r>
              <a:rPr lang="zh-CN" altLang="en-US" sz="1600" dirty="0"/>
              <a:t>后剪枝调整参数：</a:t>
            </a:r>
            <a:r>
              <a:rPr lang="zh-CN" altLang="en-US" sz="1600" dirty="0">
                <a:sym typeface="+mn-ea"/>
              </a:rPr>
              <a:t>0.0, 0.1, 0.2, 0.3, 0.4, 0.5</a:t>
            </a:r>
            <a:endParaRPr lang="zh-CN" altLang="en-US" sz="1600" dirty="0">
              <a:sym typeface="+mn-ea"/>
            </a:endParaRPr>
          </a:p>
          <a:p>
            <a:pPr indent="0">
              <a:lnSpc>
                <a:spcPct val="120000"/>
              </a:lnSpc>
              <a:spcBef>
                <a:spcPts val="0"/>
              </a:spcBef>
              <a:spcAft>
                <a:spcPts val="0"/>
              </a:spcAft>
              <a:buNone/>
            </a:pPr>
            <a:r>
              <a:rPr lang="zh-CN" altLang="en-US" sz="1600" dirty="0"/>
              <a:t>叶子节点最少样本数：</a:t>
            </a:r>
            <a:r>
              <a:rPr lang="zh-CN" altLang="en-US" sz="1600" dirty="0">
                <a:sym typeface="+mn-ea"/>
              </a:rPr>
              <a:t>1, 2, 4</a:t>
            </a:r>
            <a:endParaRPr lang="zh-CN" altLang="en-US"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nvSpPr>
        <p:spPr>
          <a:xfrm>
            <a:off x="0" y="3087932"/>
            <a:ext cx="12192000" cy="3786015"/>
          </a:xfrm>
          <a:custGeom>
            <a:avLst/>
            <a:gdLst>
              <a:gd name="connsiteX0" fmla="*/ 0 w 12192000"/>
              <a:gd name="connsiteY0" fmla="*/ 0 h 3022805"/>
              <a:gd name="connsiteX1" fmla="*/ 493557 w 12192000"/>
              <a:gd name="connsiteY1" fmla="*/ 44929 h 3022805"/>
              <a:gd name="connsiteX2" fmla="*/ 6096002 w 12192000"/>
              <a:gd name="connsiteY2" fmla="*/ 253256 h 3022805"/>
              <a:gd name="connsiteX3" fmla="*/ 11698446 w 12192000"/>
              <a:gd name="connsiteY3" fmla="*/ 44929 h 3022805"/>
              <a:gd name="connsiteX4" fmla="*/ 12192000 w 12192000"/>
              <a:gd name="connsiteY4" fmla="*/ 0 h 3022805"/>
              <a:gd name="connsiteX5" fmla="*/ 12192000 w 12192000"/>
              <a:gd name="connsiteY5" fmla="*/ 3022804 h 3022805"/>
              <a:gd name="connsiteX6" fmla="*/ 11698446 w 12192000"/>
              <a:gd name="connsiteY6" fmla="*/ 2977875 h 3022805"/>
              <a:gd name="connsiteX7" fmla="*/ 6096002 w 12192000"/>
              <a:gd name="connsiteY7" fmla="*/ 2769548 h 3022805"/>
              <a:gd name="connsiteX8" fmla="*/ 493557 w 12192000"/>
              <a:gd name="connsiteY8" fmla="*/ 2977875 h 3022805"/>
              <a:gd name="connsiteX9" fmla="*/ 0 w 12192000"/>
              <a:gd name="connsiteY9" fmla="*/ 3022805 h 302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022805">
                <a:moveTo>
                  <a:pt x="0" y="0"/>
                </a:moveTo>
                <a:lnTo>
                  <a:pt x="493557" y="44929"/>
                </a:lnTo>
                <a:cubicBezTo>
                  <a:pt x="2092807" y="176456"/>
                  <a:pt x="4020729" y="253256"/>
                  <a:pt x="6096002" y="253256"/>
                </a:cubicBezTo>
                <a:cubicBezTo>
                  <a:pt x="8171274" y="253256"/>
                  <a:pt x="10099196" y="176456"/>
                  <a:pt x="11698446" y="44929"/>
                </a:cubicBezTo>
                <a:lnTo>
                  <a:pt x="12192000" y="0"/>
                </a:lnTo>
                <a:lnTo>
                  <a:pt x="12192000" y="3022804"/>
                </a:lnTo>
                <a:lnTo>
                  <a:pt x="11698446" y="2977875"/>
                </a:lnTo>
                <a:cubicBezTo>
                  <a:pt x="10099196" y="2846348"/>
                  <a:pt x="8171274" y="2769548"/>
                  <a:pt x="6096002" y="2769548"/>
                </a:cubicBezTo>
                <a:cubicBezTo>
                  <a:pt x="4020729" y="2769548"/>
                  <a:pt x="2092807" y="2846348"/>
                  <a:pt x="493557" y="2977875"/>
                </a:cubicBezTo>
                <a:lnTo>
                  <a:pt x="0" y="30228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5" name="任意多边形: 形状 4"/>
          <p:cNvSpPr/>
          <p:nvPr/>
        </p:nvSpPr>
        <p:spPr>
          <a:xfrm>
            <a:off x="0" y="3211584"/>
            <a:ext cx="12192000" cy="3492151"/>
          </a:xfrm>
          <a:custGeom>
            <a:avLst/>
            <a:gdLst>
              <a:gd name="connsiteX0" fmla="*/ 0 w 12192000"/>
              <a:gd name="connsiteY0" fmla="*/ 0 h 3022805"/>
              <a:gd name="connsiteX1" fmla="*/ 493557 w 12192000"/>
              <a:gd name="connsiteY1" fmla="*/ 44929 h 3022805"/>
              <a:gd name="connsiteX2" fmla="*/ 6096002 w 12192000"/>
              <a:gd name="connsiteY2" fmla="*/ 253256 h 3022805"/>
              <a:gd name="connsiteX3" fmla="*/ 11698446 w 12192000"/>
              <a:gd name="connsiteY3" fmla="*/ 44929 h 3022805"/>
              <a:gd name="connsiteX4" fmla="*/ 12192000 w 12192000"/>
              <a:gd name="connsiteY4" fmla="*/ 0 h 3022805"/>
              <a:gd name="connsiteX5" fmla="*/ 12192000 w 12192000"/>
              <a:gd name="connsiteY5" fmla="*/ 3022804 h 3022805"/>
              <a:gd name="connsiteX6" fmla="*/ 11698446 w 12192000"/>
              <a:gd name="connsiteY6" fmla="*/ 2977875 h 3022805"/>
              <a:gd name="connsiteX7" fmla="*/ 6096002 w 12192000"/>
              <a:gd name="connsiteY7" fmla="*/ 2769548 h 3022805"/>
              <a:gd name="connsiteX8" fmla="*/ 493557 w 12192000"/>
              <a:gd name="connsiteY8" fmla="*/ 2977875 h 3022805"/>
              <a:gd name="connsiteX9" fmla="*/ 0 w 12192000"/>
              <a:gd name="connsiteY9" fmla="*/ 3022805 h 302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022805">
                <a:moveTo>
                  <a:pt x="0" y="0"/>
                </a:moveTo>
                <a:lnTo>
                  <a:pt x="493557" y="44929"/>
                </a:lnTo>
                <a:cubicBezTo>
                  <a:pt x="2092807" y="176456"/>
                  <a:pt x="4020729" y="253256"/>
                  <a:pt x="6096002" y="253256"/>
                </a:cubicBezTo>
                <a:cubicBezTo>
                  <a:pt x="8171274" y="253256"/>
                  <a:pt x="10099196" y="176456"/>
                  <a:pt x="11698446" y="44929"/>
                </a:cubicBezTo>
                <a:lnTo>
                  <a:pt x="12192000" y="0"/>
                </a:lnTo>
                <a:lnTo>
                  <a:pt x="12192000" y="3022804"/>
                </a:lnTo>
                <a:lnTo>
                  <a:pt x="11698446" y="2977875"/>
                </a:lnTo>
                <a:cubicBezTo>
                  <a:pt x="10099196" y="2846348"/>
                  <a:pt x="8171274" y="2769548"/>
                  <a:pt x="6096002" y="2769548"/>
                </a:cubicBezTo>
                <a:cubicBezTo>
                  <a:pt x="4020729" y="2769548"/>
                  <a:pt x="2092807" y="2846348"/>
                  <a:pt x="493557" y="2977875"/>
                </a:cubicBezTo>
                <a:lnTo>
                  <a:pt x="0" y="3022805"/>
                </a:lnTo>
                <a:close/>
              </a:path>
            </a:pathLst>
          </a:cu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pic>
        <p:nvPicPr>
          <p:cNvPr id="8" name="图片 7"/>
          <p:cNvPicPr>
            <a:picLocks noChangeAspect="1"/>
          </p:cNvPicPr>
          <p:nvPr/>
        </p:nvPicPr>
        <p:blipFill>
          <a:blip r:embed="rId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400810" y="358775"/>
            <a:ext cx="2792730" cy="4279265"/>
          </a:xfrm>
          <a:prstGeom prst="rect">
            <a:avLst/>
          </a:prstGeom>
        </p:spPr>
      </p:pic>
      <p:sp>
        <p:nvSpPr>
          <p:cNvPr id="12" name="标题 11"/>
          <p:cNvSpPr>
            <a:spLocks noGrp="1"/>
          </p:cNvSpPr>
          <p:nvPr>
            <p:ph type="title"/>
            <p:custDataLst>
              <p:tags r:id="rId2"/>
            </p:custDataLst>
          </p:nvPr>
        </p:nvSpPr>
        <p:spPr>
          <a:xfrm>
            <a:off x="825500" y="370960"/>
            <a:ext cx="10515600" cy="480132"/>
          </a:xfrm>
        </p:spPr>
        <p:txBody>
          <a:bodyPr>
            <a:normAutofit fontScale="90000"/>
          </a:bodyPr>
          <a:lstStyle/>
          <a:p>
            <a:r>
              <a:rPr sz="4445" dirty="0">
                <a:sym typeface="+mn-ea"/>
              </a:rPr>
              <a:t>随机森林对比分析</a:t>
            </a:r>
            <a:endParaRPr sz="4445" dirty="0">
              <a:sym typeface="+mn-ea"/>
            </a:endParaRPr>
          </a:p>
        </p:txBody>
      </p:sp>
      <p:pic>
        <p:nvPicPr>
          <p:cNvPr id="13" name="图片 12"/>
          <p:cNvPicPr>
            <a:picLocks noChangeAspect="1"/>
          </p:cNvPicPr>
          <p:nvPr>
            <p:custDataLst>
              <p:tags r:id="rId3"/>
            </p:custDataLst>
          </p:nvPr>
        </p:nvPicPr>
        <p:blipFill>
          <a:blip r:embed="rId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472565" y="3162935"/>
            <a:ext cx="2679065" cy="4349750"/>
          </a:xfrm>
          <a:prstGeom prst="rect">
            <a:avLst/>
          </a:prstGeom>
        </p:spPr>
      </p:pic>
      <p:sp>
        <p:nvSpPr>
          <p:cNvPr id="16" name="标题 11"/>
          <p:cNvSpPr>
            <a:spLocks noGrp="1"/>
          </p:cNvSpPr>
          <p:nvPr>
            <p:custDataLst>
              <p:tags r:id="rId4"/>
            </p:custDataLst>
          </p:nvPr>
        </p:nvSpPr>
        <p:spPr>
          <a:xfrm>
            <a:off x="7383145" y="835025"/>
            <a:ext cx="2875915" cy="6083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zh-CN" altLang="en-US" sz="2800" kern="1200">
                <a:solidFill>
                  <a:schemeClr val="accent1"/>
                </a:solidFill>
                <a:latin typeface="+mj-ea"/>
                <a:ea typeface="+mj-ea"/>
                <a:cs typeface="+mn-cs"/>
              </a:defRPr>
            </a:lvl1pPr>
          </a:lstStyle>
          <a:p>
            <a:r>
              <a:rPr sz="2100" b="1" dirty="0">
                <a:sym typeface="+mn-ea"/>
              </a:rPr>
              <a:t>特征重要性及参数对比</a:t>
            </a:r>
            <a:endParaRPr sz="2100" b="1" dirty="0">
              <a:sym typeface="+mn-ea"/>
            </a:endParaRPr>
          </a:p>
        </p:txBody>
      </p:sp>
      <p:pic>
        <p:nvPicPr>
          <p:cNvPr id="17" name="图片 16"/>
          <p:cNvPicPr>
            <a:picLocks noChangeAspect="1"/>
          </p:cNvPicPr>
          <p:nvPr>
            <p:custDataLst>
              <p:tags r:id="rId5"/>
            </p:custDataLst>
          </p:nvPr>
        </p:nvPicPr>
        <p:blipFill>
          <a:blip r:embed="rId6"/>
          <a:srcRect t="195" r="5963"/>
          <a:stretch>
            <a:fillRect/>
          </a:stretch>
        </p:blipFill>
        <p:spPr>
          <a:xfrm>
            <a:off x="802640" y="1294130"/>
            <a:ext cx="3857625" cy="2459355"/>
          </a:xfrm>
          <a:prstGeom prst="rect">
            <a:avLst/>
          </a:prstGeom>
        </p:spPr>
      </p:pic>
      <p:pic>
        <p:nvPicPr>
          <p:cNvPr id="18" name="图片 17"/>
          <p:cNvPicPr>
            <a:picLocks noChangeAspect="1"/>
          </p:cNvPicPr>
          <p:nvPr>
            <p:custDataLst>
              <p:tags r:id="rId7"/>
            </p:custDataLst>
          </p:nvPr>
        </p:nvPicPr>
        <p:blipFill>
          <a:blip r:embed="rId8"/>
          <a:stretch>
            <a:fillRect/>
          </a:stretch>
        </p:blipFill>
        <p:spPr>
          <a:xfrm>
            <a:off x="881380" y="4151630"/>
            <a:ext cx="3886200" cy="2381250"/>
          </a:xfrm>
          <a:prstGeom prst="rect">
            <a:avLst/>
          </a:prstGeom>
        </p:spPr>
      </p:pic>
      <p:graphicFrame>
        <p:nvGraphicFramePr>
          <p:cNvPr id="20" name="表格 19"/>
          <p:cNvGraphicFramePr/>
          <p:nvPr>
            <p:custDataLst>
              <p:tags r:id="rId9"/>
            </p:custDataLst>
          </p:nvPr>
        </p:nvGraphicFramePr>
        <p:xfrm>
          <a:off x="5854700" y="1348105"/>
          <a:ext cx="5745480" cy="4023360"/>
        </p:xfrm>
        <a:graphic>
          <a:graphicData uri="http://schemas.openxmlformats.org/drawingml/2006/table">
            <a:tbl>
              <a:tblPr firstRow="1" bandRow="1">
                <a:tableStyleId>{5C22544A-7EE6-4342-B048-85BDC9FD1C3A}</a:tableStyleId>
              </a:tblPr>
              <a:tblGrid>
                <a:gridCol w="1436370"/>
                <a:gridCol w="1456690"/>
                <a:gridCol w="1416050"/>
                <a:gridCol w="1436370"/>
              </a:tblGrid>
              <a:tr h="365760">
                <a:tc gridSpan="2">
                  <a:txBody>
                    <a:bodyPr/>
                    <a:lstStyle/>
                    <a:p>
                      <a:pPr algn="ctr">
                        <a:buNone/>
                      </a:pPr>
                      <a:r>
                        <a:rPr lang="zh-CN" altLang="en-US"/>
                        <a:t>原始参数</a:t>
                      </a:r>
                      <a:endParaRPr lang="zh-CN" altLang="en-US"/>
                    </a:p>
                  </a:txBody>
                  <a:tcPr/>
                </a:tc>
                <a:tc hMerge="1">
                  <a:tcPr/>
                </a:tc>
                <a:tc gridSpan="2">
                  <a:txBody>
                    <a:bodyPr/>
                    <a:lstStyle/>
                    <a:p>
                      <a:pPr algn="ctr">
                        <a:buNone/>
                      </a:pPr>
                      <a:r>
                        <a:rPr lang="zh-CN" altLang="en-US"/>
                        <a:t>调参后</a:t>
                      </a:r>
                      <a:endParaRPr lang="zh-CN" altLang="en-US"/>
                    </a:p>
                  </a:txBody>
                  <a:tcPr/>
                </a:tc>
                <a:tc hMerge="1">
                  <a:tcPr/>
                </a:tc>
              </a:tr>
              <a:tr h="365760">
                <a:tc>
                  <a:txBody>
                    <a:bodyPr/>
                    <a:lstStyle/>
                    <a:p>
                      <a:pPr>
                        <a:buNone/>
                      </a:pPr>
                      <a:r>
                        <a:rPr lang="zh-CN" altLang="en-US" sz="1800">
                          <a:sym typeface="+mn-ea"/>
                        </a:rPr>
                        <a:t>cclass_4</a:t>
                      </a:r>
                      <a:endParaRPr lang="zh-CN" altLang="en-US"/>
                    </a:p>
                  </a:txBody>
                  <a:tcPr/>
                </a:tc>
                <a:tc>
                  <a:txBody>
                    <a:bodyPr/>
                    <a:lstStyle/>
                    <a:p>
                      <a:pPr>
                        <a:buNone/>
                      </a:pPr>
                      <a:r>
                        <a:rPr lang="zh-CN" altLang="en-US" sz="1800">
                          <a:sym typeface="+mn-ea"/>
                        </a:rPr>
                        <a:t>0.130758</a:t>
                      </a:r>
                      <a:endParaRPr lang="zh-CN" altLang="en-US"/>
                    </a:p>
                  </a:txBody>
                  <a:tcPr/>
                </a:tc>
                <a:tc>
                  <a:txBody>
                    <a:bodyPr/>
                    <a:lstStyle/>
                    <a:p>
                      <a:pPr>
                        <a:buNone/>
                      </a:pPr>
                      <a:r>
                        <a:rPr lang="zh-CN" altLang="en-US" sz="1800">
                          <a:sym typeface="+mn-ea"/>
                        </a:rPr>
                        <a:t>cclass_4</a:t>
                      </a:r>
                      <a:endParaRPr lang="zh-CN" altLang="en-US"/>
                    </a:p>
                  </a:txBody>
                  <a:tcPr/>
                </a:tc>
                <a:tc>
                  <a:txBody>
                    <a:bodyPr/>
                    <a:lstStyle/>
                    <a:p>
                      <a:pPr>
                        <a:buNone/>
                      </a:pPr>
                      <a:r>
                        <a:rPr lang="zh-CN" altLang="en-US" sz="1800">
                          <a:sym typeface="+mn-ea"/>
                        </a:rPr>
                        <a:t>0.161187</a:t>
                      </a:r>
                      <a:endParaRPr lang="zh-CN" altLang="en-US"/>
                    </a:p>
                  </a:txBody>
                  <a:tcPr/>
                </a:tc>
              </a:tr>
              <a:tr h="365760">
                <a:tc>
                  <a:txBody>
                    <a:bodyPr/>
                    <a:lstStyle/>
                    <a:p>
                      <a:pPr>
                        <a:buNone/>
                      </a:pPr>
                      <a:r>
                        <a:rPr lang="zh-CN" altLang="en-US" sz="1800">
                          <a:sym typeface="+mn-ea"/>
                        </a:rPr>
                        <a:t>min_exp_5</a:t>
                      </a:r>
                      <a:endParaRPr lang="zh-CN" altLang="en-US"/>
                    </a:p>
                  </a:txBody>
                  <a:tcPr/>
                </a:tc>
                <a:tc>
                  <a:txBody>
                    <a:bodyPr/>
                    <a:lstStyle/>
                    <a:p>
                      <a:pPr>
                        <a:buNone/>
                      </a:pPr>
                      <a:r>
                        <a:rPr lang="zh-CN" altLang="en-US" sz="1800">
                          <a:sym typeface="+mn-ea"/>
                        </a:rPr>
                        <a:t>0.117507</a:t>
                      </a:r>
                      <a:endParaRPr lang="zh-CN" altLang="en-US"/>
                    </a:p>
                  </a:txBody>
                  <a:tcPr/>
                </a:tc>
                <a:tc>
                  <a:txBody>
                    <a:bodyPr/>
                    <a:lstStyle/>
                    <a:p>
                      <a:pPr>
                        <a:buNone/>
                      </a:pPr>
                      <a:r>
                        <a:rPr lang="zh-CN" altLang="en-US" sz="1800">
                          <a:sym typeface="+mn-ea"/>
                        </a:rPr>
                        <a:t>min_exp_5</a:t>
                      </a:r>
                      <a:endParaRPr lang="zh-CN" altLang="en-US"/>
                    </a:p>
                  </a:txBody>
                  <a:tcPr/>
                </a:tc>
                <a:tc>
                  <a:txBody>
                    <a:bodyPr/>
                    <a:lstStyle/>
                    <a:p>
                      <a:pPr>
                        <a:buNone/>
                      </a:pPr>
                      <a:r>
                        <a:rPr lang="zh-CN" altLang="en-US" sz="1800">
                          <a:sym typeface="+mn-ea"/>
                        </a:rPr>
                        <a:t>0.145565</a:t>
                      </a:r>
                      <a:endParaRPr lang="zh-CN" altLang="en-US"/>
                    </a:p>
                  </a:txBody>
                  <a:tcPr/>
                </a:tc>
              </a:tr>
              <a:tr h="365760">
                <a:tc>
                  <a:txBody>
                    <a:bodyPr/>
                    <a:lstStyle/>
                    <a:p>
                      <a:pPr>
                        <a:buNone/>
                      </a:pPr>
                      <a:r>
                        <a:rPr lang="zh-CN" altLang="en-US" sz="1800">
                          <a:sym typeface="+mn-ea"/>
                        </a:rPr>
                        <a:t>cclass_3 </a:t>
                      </a:r>
                      <a:endParaRPr lang="zh-CN" altLang="en-US"/>
                    </a:p>
                  </a:txBody>
                  <a:tcPr/>
                </a:tc>
                <a:tc>
                  <a:txBody>
                    <a:bodyPr/>
                    <a:lstStyle/>
                    <a:p>
                      <a:pPr>
                        <a:buNone/>
                      </a:pPr>
                      <a:r>
                        <a:rPr lang="zh-CN" altLang="en-US" sz="1800">
                          <a:sym typeface="+mn-ea"/>
                        </a:rPr>
                        <a:t>0.077854</a:t>
                      </a:r>
                      <a:endParaRPr lang="zh-CN" altLang="en-US"/>
                    </a:p>
                  </a:txBody>
                  <a:tcPr/>
                </a:tc>
                <a:tc>
                  <a:txBody>
                    <a:bodyPr/>
                    <a:lstStyle/>
                    <a:p>
                      <a:pPr>
                        <a:buNone/>
                      </a:pPr>
                      <a:r>
                        <a:rPr lang="zh-CN" altLang="en-US" sz="1800">
                          <a:sym typeface="+mn-ea"/>
                        </a:rPr>
                        <a:t>cclass_3 </a:t>
                      </a:r>
                      <a:endParaRPr lang="zh-CN" altLang="en-US"/>
                    </a:p>
                  </a:txBody>
                  <a:tcPr/>
                </a:tc>
                <a:tc>
                  <a:txBody>
                    <a:bodyPr/>
                    <a:lstStyle/>
                    <a:p>
                      <a:pPr>
                        <a:buNone/>
                      </a:pPr>
                      <a:r>
                        <a:rPr lang="zh-CN" altLang="en-US" sz="1800">
                          <a:sym typeface="+mn-ea"/>
                        </a:rPr>
                        <a:t>0.094738</a:t>
                      </a:r>
                      <a:endParaRPr lang="zh-CN" altLang="en-US"/>
                    </a:p>
                  </a:txBody>
                  <a:tcPr/>
                </a:tc>
              </a:tr>
              <a:tr h="365760">
                <a:tc>
                  <a:txBody>
                    <a:bodyPr/>
                    <a:lstStyle/>
                    <a:p>
                      <a:pPr>
                        <a:buNone/>
                      </a:pPr>
                      <a:r>
                        <a:rPr lang="zh-CN" altLang="en-US" sz="1800">
                          <a:sym typeface="+mn-ea"/>
                        </a:rPr>
                        <a:t>edu_1</a:t>
                      </a:r>
                      <a:endParaRPr lang="zh-CN" altLang="en-US"/>
                    </a:p>
                  </a:txBody>
                  <a:tcPr/>
                </a:tc>
                <a:tc>
                  <a:txBody>
                    <a:bodyPr/>
                    <a:lstStyle/>
                    <a:p>
                      <a:pPr>
                        <a:buNone/>
                      </a:pPr>
                      <a:r>
                        <a:rPr lang="zh-CN" altLang="en-US" sz="1800">
                          <a:sym typeface="+mn-ea"/>
                        </a:rPr>
                        <a:t>0.074802</a:t>
                      </a:r>
                      <a:endParaRPr lang="zh-CN" altLang="en-US"/>
                    </a:p>
                  </a:txBody>
                  <a:tcPr/>
                </a:tc>
                <a:tc>
                  <a:txBody>
                    <a:bodyPr/>
                    <a:lstStyle/>
                    <a:p>
                      <a:pPr>
                        <a:buNone/>
                      </a:pPr>
                      <a:r>
                        <a:rPr lang="zh-CN" altLang="en-US" sz="1800">
                          <a:sym typeface="+mn-ea"/>
                        </a:rPr>
                        <a:t>edu_1</a:t>
                      </a:r>
                      <a:endParaRPr lang="zh-CN" altLang="en-US"/>
                    </a:p>
                  </a:txBody>
                  <a:tcPr/>
                </a:tc>
                <a:tc>
                  <a:txBody>
                    <a:bodyPr/>
                    <a:lstStyle/>
                    <a:p>
                      <a:pPr>
                        <a:buNone/>
                      </a:pPr>
                      <a:r>
                        <a:rPr lang="zh-CN" altLang="en-US" sz="1800">
                          <a:sym typeface="+mn-ea"/>
                        </a:rPr>
                        <a:t>0.091325</a:t>
                      </a:r>
                      <a:endParaRPr lang="zh-CN" altLang="en-US"/>
                    </a:p>
                  </a:txBody>
                  <a:tcPr/>
                </a:tc>
              </a:tr>
              <a:tr h="365760">
                <a:tc>
                  <a:txBody>
                    <a:bodyPr/>
                    <a:lstStyle/>
                    <a:p>
                      <a:pPr>
                        <a:buNone/>
                      </a:pPr>
                      <a:r>
                        <a:rPr lang="zh-CN" altLang="en-US" sz="1800">
                          <a:sym typeface="+mn-ea"/>
                        </a:rPr>
                        <a:t>min_exp_3</a:t>
                      </a:r>
                      <a:endParaRPr lang="zh-CN" altLang="en-US"/>
                    </a:p>
                  </a:txBody>
                  <a:tcPr/>
                </a:tc>
                <a:tc>
                  <a:txBody>
                    <a:bodyPr/>
                    <a:lstStyle/>
                    <a:p>
                      <a:pPr>
                        <a:buNone/>
                      </a:pPr>
                      <a:r>
                        <a:rPr lang="zh-CN" altLang="en-US" sz="1800">
                          <a:sym typeface="+mn-ea"/>
                        </a:rPr>
                        <a:t>0.053447</a:t>
                      </a:r>
                      <a:endParaRPr lang="zh-CN" altLang="en-US"/>
                    </a:p>
                  </a:txBody>
                  <a:tcPr/>
                </a:tc>
                <a:tc>
                  <a:txBody>
                    <a:bodyPr/>
                    <a:lstStyle/>
                    <a:p>
                      <a:pPr>
                        <a:buNone/>
                      </a:pPr>
                      <a:r>
                        <a:rPr lang="zh-CN" altLang="en-US" sz="1800">
                          <a:sym typeface="+mn-ea"/>
                        </a:rPr>
                        <a:t>min_exp_3</a:t>
                      </a:r>
                      <a:endParaRPr lang="zh-CN" altLang="en-US"/>
                    </a:p>
                  </a:txBody>
                  <a:tcPr/>
                </a:tc>
                <a:tc>
                  <a:txBody>
                    <a:bodyPr/>
                    <a:lstStyle/>
                    <a:p>
                      <a:pPr>
                        <a:buNone/>
                      </a:pPr>
                      <a:r>
                        <a:rPr lang="zh-CN" altLang="en-US" sz="1800">
                          <a:sym typeface="+mn-ea"/>
                        </a:rPr>
                        <a:t>0.063328</a:t>
                      </a:r>
                      <a:endParaRPr lang="zh-CN" altLang="en-US"/>
                    </a:p>
                  </a:txBody>
                  <a:tcPr/>
                </a:tc>
              </a:tr>
              <a:tr h="365760">
                <a:tc>
                  <a:txBody>
                    <a:bodyPr/>
                    <a:lstStyle/>
                    <a:p>
                      <a:pPr>
                        <a:buNone/>
                      </a:pPr>
                      <a:r>
                        <a:rPr lang="zh-CN" altLang="en-US" sz="1800">
                          <a:sym typeface="+mn-ea"/>
                        </a:rPr>
                        <a:t>fpe_1</a:t>
                      </a:r>
                      <a:endParaRPr lang="zh-CN" altLang="en-US"/>
                    </a:p>
                  </a:txBody>
                  <a:tcPr/>
                </a:tc>
                <a:tc>
                  <a:txBody>
                    <a:bodyPr/>
                    <a:lstStyle/>
                    <a:p>
                      <a:pPr>
                        <a:buNone/>
                      </a:pPr>
                      <a:r>
                        <a:rPr lang="zh-CN" altLang="en-US" sz="1800">
                          <a:sym typeface="+mn-ea"/>
                        </a:rPr>
                        <a:t>0.047129</a:t>
                      </a:r>
                      <a:endParaRPr lang="zh-CN" altLang="en-US"/>
                    </a:p>
                  </a:txBody>
                  <a:tcPr/>
                </a:tc>
                <a:tc>
                  <a:txBody>
                    <a:bodyPr/>
                    <a:lstStyle/>
                    <a:p>
                      <a:pPr>
                        <a:buNone/>
                      </a:pPr>
                      <a:r>
                        <a:rPr lang="zh-CN" altLang="en-US" sz="1800">
                          <a:sym typeface="+mn-ea"/>
                        </a:rPr>
                        <a:t>fpe_1</a:t>
                      </a:r>
                      <a:endParaRPr lang="zh-CN" altLang="en-US"/>
                    </a:p>
                  </a:txBody>
                  <a:tcPr/>
                </a:tc>
                <a:tc>
                  <a:txBody>
                    <a:bodyPr/>
                    <a:lstStyle/>
                    <a:p>
                      <a:pPr>
                        <a:buNone/>
                      </a:pPr>
                      <a:r>
                        <a:rPr lang="zh-CN" altLang="en-US" sz="1800">
                          <a:sym typeface="+mn-ea"/>
                        </a:rPr>
                        <a:t>0.055720</a:t>
                      </a:r>
                      <a:endParaRPr lang="zh-CN" altLang="en-US"/>
                    </a:p>
                  </a:txBody>
                  <a:tcPr/>
                </a:tc>
              </a:tr>
              <a:tr h="365760">
                <a:tc>
                  <a:txBody>
                    <a:bodyPr/>
                    <a:lstStyle/>
                    <a:p>
                      <a:pPr>
                        <a:buNone/>
                      </a:pPr>
                      <a:r>
                        <a:rPr lang="zh-CN" altLang="en-US" sz="1800">
                          <a:sym typeface="+mn-ea"/>
                        </a:rPr>
                        <a:t>jclass1_6</a:t>
                      </a:r>
                      <a:endParaRPr lang="zh-CN" altLang="en-US"/>
                    </a:p>
                  </a:txBody>
                  <a:tcPr/>
                </a:tc>
                <a:tc>
                  <a:txBody>
                    <a:bodyPr/>
                    <a:lstStyle/>
                    <a:p>
                      <a:pPr>
                        <a:buNone/>
                      </a:pPr>
                      <a:r>
                        <a:rPr lang="zh-CN" altLang="en-US" sz="1800">
                          <a:sym typeface="+mn-ea"/>
                        </a:rPr>
                        <a:t>0.042644</a:t>
                      </a:r>
                      <a:endParaRPr lang="zh-CN" altLang="en-US"/>
                    </a:p>
                  </a:txBody>
                  <a:tcPr/>
                </a:tc>
                <a:tc>
                  <a:txBody>
                    <a:bodyPr/>
                    <a:lstStyle/>
                    <a:p>
                      <a:pPr>
                        <a:buNone/>
                      </a:pPr>
                      <a:r>
                        <a:rPr lang="zh-CN" altLang="en-US" sz="1800">
                          <a:sym typeface="+mn-ea"/>
                        </a:rPr>
                        <a:t>jclass1_6</a:t>
                      </a:r>
                      <a:endParaRPr lang="zh-CN" altLang="en-US"/>
                    </a:p>
                  </a:txBody>
                  <a:tcPr/>
                </a:tc>
                <a:tc>
                  <a:txBody>
                    <a:bodyPr/>
                    <a:lstStyle/>
                    <a:p>
                      <a:pPr>
                        <a:buNone/>
                      </a:pPr>
                      <a:r>
                        <a:rPr lang="zh-CN" altLang="en-US" sz="1800">
                          <a:sym typeface="+mn-ea"/>
                        </a:rPr>
                        <a:t>0.046808</a:t>
                      </a:r>
                      <a:endParaRPr lang="zh-CN" altLang="en-US"/>
                    </a:p>
                  </a:txBody>
                  <a:tcPr/>
                </a:tc>
              </a:tr>
              <a:tr h="365760">
                <a:tc>
                  <a:txBody>
                    <a:bodyPr/>
                    <a:lstStyle/>
                    <a:p>
                      <a:pPr>
                        <a:buNone/>
                      </a:pPr>
                      <a:r>
                        <a:rPr lang="zh-CN" altLang="en-US" sz="1800">
                          <a:sym typeface="+mn-ea"/>
                        </a:rPr>
                        <a:t>cclass_2</a:t>
                      </a:r>
                      <a:endParaRPr lang="zh-CN" altLang="en-US"/>
                    </a:p>
                  </a:txBody>
                  <a:tcPr/>
                </a:tc>
                <a:tc>
                  <a:txBody>
                    <a:bodyPr/>
                    <a:lstStyle/>
                    <a:p>
                      <a:pPr>
                        <a:buNone/>
                      </a:pPr>
                      <a:r>
                        <a:rPr lang="zh-CN" altLang="en-US" sz="1800">
                          <a:sym typeface="+mn-ea"/>
                        </a:rPr>
                        <a:t>0.034876</a:t>
                      </a:r>
                      <a:endParaRPr lang="zh-CN" altLang="en-US"/>
                    </a:p>
                  </a:txBody>
                  <a:tcPr/>
                </a:tc>
                <a:tc>
                  <a:txBody>
                    <a:bodyPr/>
                    <a:lstStyle/>
                    <a:p>
                      <a:pPr>
                        <a:buNone/>
                      </a:pPr>
                      <a:r>
                        <a:rPr lang="zh-CN" altLang="en-US" sz="1800">
                          <a:sym typeface="+mn-ea"/>
                        </a:rPr>
                        <a:t>cclass_2</a:t>
                      </a:r>
                      <a:endParaRPr lang="zh-CN" altLang="en-US"/>
                    </a:p>
                  </a:txBody>
                  <a:tcPr/>
                </a:tc>
                <a:tc>
                  <a:txBody>
                    <a:bodyPr/>
                    <a:lstStyle/>
                    <a:p>
                      <a:pPr>
                        <a:buNone/>
                      </a:pPr>
                      <a:r>
                        <a:rPr lang="zh-CN" altLang="en-US" sz="1800">
                          <a:sym typeface="+mn-ea"/>
                        </a:rPr>
                        <a:t>0.040475</a:t>
                      </a:r>
                      <a:endParaRPr lang="zh-CN" altLang="en-US"/>
                    </a:p>
                  </a:txBody>
                  <a:tcPr/>
                </a:tc>
              </a:tr>
              <a:tr h="365760">
                <a:tc>
                  <a:txBody>
                    <a:bodyPr/>
                    <a:lstStyle/>
                    <a:p>
                      <a:pPr>
                        <a:buNone/>
                      </a:pPr>
                      <a:r>
                        <a:rPr lang="zh-CN" altLang="en-US" sz="1800">
                          <a:sym typeface="+mn-ea"/>
                        </a:rPr>
                        <a:t>csize_4</a:t>
                      </a:r>
                      <a:endParaRPr lang="zh-CN" altLang="en-US"/>
                    </a:p>
                  </a:txBody>
                  <a:tcPr/>
                </a:tc>
                <a:tc>
                  <a:txBody>
                    <a:bodyPr/>
                    <a:lstStyle/>
                    <a:p>
                      <a:pPr>
                        <a:buNone/>
                      </a:pPr>
                      <a:r>
                        <a:rPr lang="zh-CN" altLang="en-US" sz="1800">
                          <a:sym typeface="+mn-ea"/>
                        </a:rPr>
                        <a:t>0.032296</a:t>
                      </a:r>
                      <a:endParaRPr lang="zh-CN" altLang="en-US"/>
                    </a:p>
                  </a:txBody>
                  <a:tcPr/>
                </a:tc>
                <a:tc>
                  <a:txBody>
                    <a:bodyPr/>
                    <a:lstStyle/>
                    <a:p>
                      <a:pPr>
                        <a:buNone/>
                      </a:pPr>
                      <a:r>
                        <a:rPr lang="zh-CN" altLang="en-US" sz="1800">
                          <a:sym typeface="+mn-ea"/>
                        </a:rPr>
                        <a:t>csize_4</a:t>
                      </a:r>
                      <a:endParaRPr lang="zh-CN" altLang="en-US"/>
                    </a:p>
                  </a:txBody>
                  <a:tcPr/>
                </a:tc>
                <a:tc>
                  <a:txBody>
                    <a:bodyPr/>
                    <a:lstStyle/>
                    <a:p>
                      <a:pPr>
                        <a:buNone/>
                      </a:pPr>
                      <a:r>
                        <a:rPr lang="zh-CN" altLang="en-US" sz="1800">
                          <a:sym typeface="+mn-ea"/>
                        </a:rPr>
                        <a:t>0.035610</a:t>
                      </a:r>
                      <a:endParaRPr lang="zh-CN" altLang="en-US"/>
                    </a:p>
                  </a:txBody>
                  <a:tcPr/>
                </a:tc>
              </a:tr>
              <a:tr h="365760">
                <a:tc>
                  <a:txBody>
                    <a:bodyPr/>
                    <a:lstStyle/>
                    <a:p>
                      <a:pPr>
                        <a:buNone/>
                      </a:pPr>
                      <a:r>
                        <a:rPr lang="zh-CN" altLang="en-US" sz="1800">
                          <a:sym typeface="+mn-ea"/>
                        </a:rPr>
                        <a:t>stack_1</a:t>
                      </a:r>
                      <a:endParaRPr lang="zh-CN" altLang="en-US"/>
                    </a:p>
                  </a:txBody>
                  <a:tcPr/>
                </a:tc>
                <a:tc>
                  <a:txBody>
                    <a:bodyPr/>
                    <a:lstStyle/>
                    <a:p>
                      <a:pPr>
                        <a:buNone/>
                      </a:pPr>
                      <a:r>
                        <a:rPr lang="zh-CN" altLang="en-US" sz="1800">
                          <a:sym typeface="+mn-ea"/>
                        </a:rPr>
                        <a:t>0.025149</a:t>
                      </a:r>
                      <a:endParaRPr lang="zh-CN" altLang="en-US"/>
                    </a:p>
                  </a:txBody>
                  <a:tcPr/>
                </a:tc>
                <a:tc>
                  <a:txBody>
                    <a:bodyPr/>
                    <a:lstStyle/>
                    <a:p>
                      <a:pPr>
                        <a:buNone/>
                      </a:pPr>
                      <a:r>
                        <a:rPr lang="zh-CN" altLang="en-US" sz="1800">
                          <a:sym typeface="+mn-ea"/>
                        </a:rPr>
                        <a:t>stack_1</a:t>
                      </a:r>
                      <a:endParaRPr lang="zh-CN" altLang="en-US"/>
                    </a:p>
                  </a:txBody>
                  <a:tcPr/>
                </a:tc>
                <a:tc>
                  <a:txBody>
                    <a:bodyPr/>
                    <a:lstStyle/>
                    <a:p>
                      <a:pPr>
                        <a:buNone/>
                      </a:pPr>
                      <a:r>
                        <a:rPr lang="zh-CN" altLang="en-US" sz="1800">
                          <a:sym typeface="+mn-ea"/>
                        </a:rPr>
                        <a:t>0.024653</a:t>
                      </a:r>
                      <a:endParaRPr lang="zh-CN" altLang="en-US"/>
                    </a:p>
                  </a:txBody>
                  <a:tcPr/>
                </a:tc>
              </a:tr>
            </a:tbl>
          </a:graphicData>
        </a:graphic>
      </p:graphicFrame>
      <p:sp>
        <p:nvSpPr>
          <p:cNvPr id="24" name="标题 11"/>
          <p:cNvSpPr>
            <a:spLocks noGrp="1"/>
          </p:cNvSpPr>
          <p:nvPr>
            <p:custDataLst>
              <p:tags r:id="rId10"/>
            </p:custDataLst>
          </p:nvPr>
        </p:nvSpPr>
        <p:spPr>
          <a:xfrm>
            <a:off x="5831205" y="5625465"/>
            <a:ext cx="5754370" cy="6083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zh-CN" altLang="en-US" sz="2800" kern="1200">
                <a:solidFill>
                  <a:schemeClr val="accent1"/>
                </a:solidFill>
                <a:latin typeface="+mj-ea"/>
                <a:ea typeface="+mj-ea"/>
                <a:cs typeface="+mn-cs"/>
              </a:defRPr>
            </a:lvl1pPr>
          </a:lstStyle>
          <a:p>
            <a:r>
              <a:rPr sz="2100" b="1" dirty="0">
                <a:solidFill>
                  <a:schemeClr val="bg1"/>
                </a:solidFill>
                <a:sym typeface="+mn-ea"/>
              </a:rPr>
              <a:t>特征重要性排序未发生变化，但首尾的重要程度相对减小，相对的中间的重要性增加了。</a:t>
            </a:r>
            <a:endParaRPr sz="2100" b="1" dirty="0">
              <a:solidFill>
                <a:schemeClr val="bg1"/>
              </a:solidFill>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nvSpPr>
        <p:spPr>
          <a:xfrm>
            <a:off x="0" y="2145592"/>
            <a:ext cx="12192000" cy="3786015"/>
          </a:xfrm>
          <a:custGeom>
            <a:avLst/>
            <a:gdLst>
              <a:gd name="connsiteX0" fmla="*/ 0 w 12192000"/>
              <a:gd name="connsiteY0" fmla="*/ 0 h 3022805"/>
              <a:gd name="connsiteX1" fmla="*/ 493557 w 12192000"/>
              <a:gd name="connsiteY1" fmla="*/ 44929 h 3022805"/>
              <a:gd name="connsiteX2" fmla="*/ 6096002 w 12192000"/>
              <a:gd name="connsiteY2" fmla="*/ 253256 h 3022805"/>
              <a:gd name="connsiteX3" fmla="*/ 11698446 w 12192000"/>
              <a:gd name="connsiteY3" fmla="*/ 44929 h 3022805"/>
              <a:gd name="connsiteX4" fmla="*/ 12192000 w 12192000"/>
              <a:gd name="connsiteY4" fmla="*/ 0 h 3022805"/>
              <a:gd name="connsiteX5" fmla="*/ 12192000 w 12192000"/>
              <a:gd name="connsiteY5" fmla="*/ 3022804 h 3022805"/>
              <a:gd name="connsiteX6" fmla="*/ 11698446 w 12192000"/>
              <a:gd name="connsiteY6" fmla="*/ 2977875 h 3022805"/>
              <a:gd name="connsiteX7" fmla="*/ 6096002 w 12192000"/>
              <a:gd name="connsiteY7" fmla="*/ 2769548 h 3022805"/>
              <a:gd name="connsiteX8" fmla="*/ 493557 w 12192000"/>
              <a:gd name="connsiteY8" fmla="*/ 2977875 h 3022805"/>
              <a:gd name="connsiteX9" fmla="*/ 0 w 12192000"/>
              <a:gd name="connsiteY9" fmla="*/ 3022805 h 302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022805">
                <a:moveTo>
                  <a:pt x="0" y="0"/>
                </a:moveTo>
                <a:lnTo>
                  <a:pt x="493557" y="44929"/>
                </a:lnTo>
                <a:cubicBezTo>
                  <a:pt x="2092807" y="176456"/>
                  <a:pt x="4020729" y="253256"/>
                  <a:pt x="6096002" y="253256"/>
                </a:cubicBezTo>
                <a:cubicBezTo>
                  <a:pt x="8171274" y="253256"/>
                  <a:pt x="10099196" y="176456"/>
                  <a:pt x="11698446" y="44929"/>
                </a:cubicBezTo>
                <a:lnTo>
                  <a:pt x="12192000" y="0"/>
                </a:lnTo>
                <a:lnTo>
                  <a:pt x="12192000" y="3022804"/>
                </a:lnTo>
                <a:lnTo>
                  <a:pt x="11698446" y="2977875"/>
                </a:lnTo>
                <a:cubicBezTo>
                  <a:pt x="10099196" y="2846348"/>
                  <a:pt x="8171274" y="2769548"/>
                  <a:pt x="6096002" y="2769548"/>
                </a:cubicBezTo>
                <a:cubicBezTo>
                  <a:pt x="4020729" y="2769548"/>
                  <a:pt x="2092807" y="2846348"/>
                  <a:pt x="493557" y="2977875"/>
                </a:cubicBezTo>
                <a:lnTo>
                  <a:pt x="0" y="30228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4" name="任意多边形: 形状 3"/>
          <p:cNvSpPr/>
          <p:nvPr/>
        </p:nvSpPr>
        <p:spPr>
          <a:xfrm>
            <a:off x="0" y="2282438"/>
            <a:ext cx="12192000" cy="3472412"/>
          </a:xfrm>
          <a:custGeom>
            <a:avLst/>
            <a:gdLst>
              <a:gd name="connsiteX0" fmla="*/ 0 w 12192000"/>
              <a:gd name="connsiteY0" fmla="*/ 0 h 3022805"/>
              <a:gd name="connsiteX1" fmla="*/ 493557 w 12192000"/>
              <a:gd name="connsiteY1" fmla="*/ 44929 h 3022805"/>
              <a:gd name="connsiteX2" fmla="*/ 6096002 w 12192000"/>
              <a:gd name="connsiteY2" fmla="*/ 253256 h 3022805"/>
              <a:gd name="connsiteX3" fmla="*/ 11698446 w 12192000"/>
              <a:gd name="connsiteY3" fmla="*/ 44929 h 3022805"/>
              <a:gd name="connsiteX4" fmla="*/ 12192000 w 12192000"/>
              <a:gd name="connsiteY4" fmla="*/ 0 h 3022805"/>
              <a:gd name="connsiteX5" fmla="*/ 12192000 w 12192000"/>
              <a:gd name="connsiteY5" fmla="*/ 3022804 h 3022805"/>
              <a:gd name="connsiteX6" fmla="*/ 11698446 w 12192000"/>
              <a:gd name="connsiteY6" fmla="*/ 2977875 h 3022805"/>
              <a:gd name="connsiteX7" fmla="*/ 6096002 w 12192000"/>
              <a:gd name="connsiteY7" fmla="*/ 2769548 h 3022805"/>
              <a:gd name="connsiteX8" fmla="*/ 493557 w 12192000"/>
              <a:gd name="connsiteY8" fmla="*/ 2977875 h 3022805"/>
              <a:gd name="connsiteX9" fmla="*/ 0 w 12192000"/>
              <a:gd name="connsiteY9" fmla="*/ 3022805 h 302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022805">
                <a:moveTo>
                  <a:pt x="0" y="0"/>
                </a:moveTo>
                <a:lnTo>
                  <a:pt x="493557" y="44929"/>
                </a:lnTo>
                <a:cubicBezTo>
                  <a:pt x="2092807" y="176456"/>
                  <a:pt x="4020729" y="253256"/>
                  <a:pt x="6096002" y="253256"/>
                </a:cubicBezTo>
                <a:cubicBezTo>
                  <a:pt x="8171274" y="253256"/>
                  <a:pt x="10099196" y="176456"/>
                  <a:pt x="11698446" y="44929"/>
                </a:cubicBezTo>
                <a:lnTo>
                  <a:pt x="12192000" y="0"/>
                </a:lnTo>
                <a:lnTo>
                  <a:pt x="12192000" y="3022804"/>
                </a:lnTo>
                <a:lnTo>
                  <a:pt x="11698446" y="2977875"/>
                </a:lnTo>
                <a:cubicBezTo>
                  <a:pt x="10099196" y="2846348"/>
                  <a:pt x="8171274" y="2769548"/>
                  <a:pt x="6096002" y="2769548"/>
                </a:cubicBezTo>
                <a:cubicBezTo>
                  <a:pt x="4020729" y="2769548"/>
                  <a:pt x="2092807" y="2846348"/>
                  <a:pt x="493557" y="2977875"/>
                </a:cubicBezTo>
                <a:lnTo>
                  <a:pt x="0" y="3022805"/>
                </a:lnTo>
                <a:close/>
              </a:path>
            </a:pathLst>
          </a:cu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5" name="任意多边形: 形状 4"/>
          <p:cNvSpPr/>
          <p:nvPr/>
        </p:nvSpPr>
        <p:spPr>
          <a:xfrm>
            <a:off x="0" y="2269244"/>
            <a:ext cx="12192000" cy="3492151"/>
          </a:xfrm>
          <a:custGeom>
            <a:avLst/>
            <a:gdLst>
              <a:gd name="connsiteX0" fmla="*/ 0 w 12192000"/>
              <a:gd name="connsiteY0" fmla="*/ 0 h 3022805"/>
              <a:gd name="connsiteX1" fmla="*/ 493557 w 12192000"/>
              <a:gd name="connsiteY1" fmla="*/ 44929 h 3022805"/>
              <a:gd name="connsiteX2" fmla="*/ 6096002 w 12192000"/>
              <a:gd name="connsiteY2" fmla="*/ 253256 h 3022805"/>
              <a:gd name="connsiteX3" fmla="*/ 11698446 w 12192000"/>
              <a:gd name="connsiteY3" fmla="*/ 44929 h 3022805"/>
              <a:gd name="connsiteX4" fmla="*/ 12192000 w 12192000"/>
              <a:gd name="connsiteY4" fmla="*/ 0 h 3022805"/>
              <a:gd name="connsiteX5" fmla="*/ 12192000 w 12192000"/>
              <a:gd name="connsiteY5" fmla="*/ 3022804 h 3022805"/>
              <a:gd name="connsiteX6" fmla="*/ 11698446 w 12192000"/>
              <a:gd name="connsiteY6" fmla="*/ 2977875 h 3022805"/>
              <a:gd name="connsiteX7" fmla="*/ 6096002 w 12192000"/>
              <a:gd name="connsiteY7" fmla="*/ 2769548 h 3022805"/>
              <a:gd name="connsiteX8" fmla="*/ 493557 w 12192000"/>
              <a:gd name="connsiteY8" fmla="*/ 2977875 h 3022805"/>
              <a:gd name="connsiteX9" fmla="*/ 0 w 12192000"/>
              <a:gd name="connsiteY9" fmla="*/ 3022805 h 302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022805">
                <a:moveTo>
                  <a:pt x="0" y="0"/>
                </a:moveTo>
                <a:lnTo>
                  <a:pt x="493557" y="44929"/>
                </a:lnTo>
                <a:cubicBezTo>
                  <a:pt x="2092807" y="176456"/>
                  <a:pt x="4020729" y="253256"/>
                  <a:pt x="6096002" y="253256"/>
                </a:cubicBezTo>
                <a:cubicBezTo>
                  <a:pt x="8171274" y="253256"/>
                  <a:pt x="10099196" y="176456"/>
                  <a:pt x="11698446" y="44929"/>
                </a:cubicBezTo>
                <a:lnTo>
                  <a:pt x="12192000" y="0"/>
                </a:lnTo>
                <a:lnTo>
                  <a:pt x="12192000" y="3022804"/>
                </a:lnTo>
                <a:lnTo>
                  <a:pt x="11698446" y="2977875"/>
                </a:lnTo>
                <a:cubicBezTo>
                  <a:pt x="10099196" y="2846348"/>
                  <a:pt x="8171274" y="2769548"/>
                  <a:pt x="6096002" y="2769548"/>
                </a:cubicBezTo>
                <a:cubicBezTo>
                  <a:pt x="4020729" y="2769548"/>
                  <a:pt x="2092807" y="2846348"/>
                  <a:pt x="493557" y="2977875"/>
                </a:cubicBezTo>
                <a:lnTo>
                  <a:pt x="0" y="3022805"/>
                </a:lnTo>
                <a:close/>
              </a:path>
            </a:pathLst>
          </a:cu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pic>
        <p:nvPicPr>
          <p:cNvPr id="8" name="图片 7"/>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306195" y="1200150"/>
            <a:ext cx="4038600" cy="5654675"/>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868680" y="2322195"/>
            <a:ext cx="4947920" cy="3440430"/>
          </a:xfrm>
          <a:prstGeom prst="rect">
            <a:avLst/>
          </a:prstGeom>
        </p:spPr>
      </p:pic>
      <p:sp>
        <p:nvSpPr>
          <p:cNvPr id="12" name="标题 11"/>
          <p:cNvSpPr>
            <a:spLocks noGrp="1"/>
          </p:cNvSpPr>
          <p:nvPr>
            <p:ph type="title"/>
            <p:custDataLst>
              <p:tags r:id="rId5"/>
            </p:custDataLst>
          </p:nvPr>
        </p:nvSpPr>
        <p:spPr>
          <a:xfrm>
            <a:off x="825500" y="370960"/>
            <a:ext cx="10515600" cy="480132"/>
          </a:xfrm>
        </p:spPr>
        <p:txBody>
          <a:bodyPr>
            <a:normAutofit fontScale="90000"/>
          </a:bodyPr>
          <a:lstStyle/>
          <a:p>
            <a:r>
              <a:rPr sz="4445" dirty="0">
                <a:sym typeface="+mn-ea"/>
              </a:rPr>
              <a:t>随机森林对比分析</a:t>
            </a:r>
            <a:endParaRPr sz="4445" dirty="0">
              <a:sym typeface="+mn-ea"/>
            </a:endParaRPr>
          </a:p>
        </p:txBody>
      </p:sp>
      <p:pic>
        <p:nvPicPr>
          <p:cNvPr id="13" name="图片 12"/>
          <p:cNvPicPr>
            <a:picLocks noChangeAspect="1"/>
          </p:cNvPicPr>
          <p:nvPr>
            <p:custDataLst>
              <p:tags r:id="rId6"/>
            </p:custDataLst>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6997700" y="1210310"/>
            <a:ext cx="4038600" cy="5654675"/>
          </a:xfrm>
          <a:prstGeom prst="rect">
            <a:avLst/>
          </a:prstGeom>
        </p:spPr>
      </p:pic>
      <p:sp>
        <p:nvSpPr>
          <p:cNvPr id="15" name="标题 11"/>
          <p:cNvSpPr>
            <a:spLocks noGrp="1"/>
          </p:cNvSpPr>
          <p:nvPr>
            <p:custDataLst>
              <p:tags r:id="rId7"/>
            </p:custDataLst>
          </p:nvPr>
        </p:nvSpPr>
        <p:spPr>
          <a:xfrm>
            <a:off x="5052695" y="957580"/>
            <a:ext cx="2152650" cy="48006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zh-CN" altLang="en-US" sz="2800" kern="1200">
                <a:solidFill>
                  <a:schemeClr val="accent1"/>
                </a:solidFill>
                <a:latin typeface="+mj-ea"/>
                <a:ea typeface="+mj-ea"/>
                <a:cs typeface="+mn-cs"/>
              </a:defRPr>
            </a:lvl1pPr>
          </a:lstStyle>
          <a:p>
            <a:r>
              <a:rPr sz="2300" b="1" dirty="0">
                <a:sym typeface="+mn-ea"/>
              </a:rPr>
              <a:t>拟合情况对比</a:t>
            </a:r>
            <a:endParaRPr sz="2300" b="1" dirty="0">
              <a:sym typeface="+mn-ea"/>
            </a:endParaRPr>
          </a:p>
        </p:txBody>
      </p:sp>
      <p:pic>
        <p:nvPicPr>
          <p:cNvPr id="6" name="图片 5"/>
          <p:cNvPicPr>
            <a:picLocks noChangeAspect="1"/>
          </p:cNvPicPr>
          <p:nvPr>
            <p:custDataLst>
              <p:tags r:id="rId8"/>
            </p:custDataLst>
          </p:nvPr>
        </p:nvPicPr>
        <p:blipFill>
          <a:blip r:embed="rId9"/>
          <a:stretch>
            <a:fillRect/>
          </a:stretch>
        </p:blipFill>
        <p:spPr>
          <a:xfrm>
            <a:off x="6497320" y="2299970"/>
            <a:ext cx="4989195" cy="350012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t>随机森林预测情况</a:t>
            </a:r>
            <a:endParaRPr dirty="0"/>
          </a:p>
        </p:txBody>
      </p:sp>
      <p:cxnSp>
        <p:nvCxnSpPr>
          <p:cNvPr id="9" name="直接连接符 8"/>
          <p:cNvCxnSpPr/>
          <p:nvPr/>
        </p:nvCxnSpPr>
        <p:spPr>
          <a:xfrm>
            <a:off x="6000069" y="928003"/>
            <a:ext cx="191862" cy="0"/>
          </a:xfrm>
          <a:prstGeom prst="line">
            <a:avLst/>
          </a:prstGeom>
          <a:ln>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表格 9"/>
          <p:cNvGraphicFramePr>
            <a:graphicFrameLocks noGrp="1"/>
          </p:cNvGraphicFramePr>
          <p:nvPr>
            <p:custDataLst>
              <p:tags r:id="rId1"/>
            </p:custDataLst>
          </p:nvPr>
        </p:nvGraphicFramePr>
        <p:xfrm>
          <a:off x="631825" y="1026160"/>
          <a:ext cx="10917555" cy="4511675"/>
        </p:xfrm>
        <a:graphic>
          <a:graphicData uri="http://schemas.openxmlformats.org/drawingml/2006/table">
            <a:tbl>
              <a:tblPr/>
              <a:tblGrid>
                <a:gridCol w="2183130"/>
                <a:gridCol w="2183130"/>
                <a:gridCol w="2183130"/>
                <a:gridCol w="2183765"/>
                <a:gridCol w="2184400"/>
              </a:tblGrid>
              <a:tr h="486410">
                <a:tc>
                  <a:txBody>
                    <a:bodyPr/>
                    <a:lstStyle/>
                    <a:p>
                      <a:pPr algn="ctr"/>
                      <a:r>
                        <a:rPr lang="zh-CN" sz="1800" b="1" kern="100" dirty="0">
                          <a:solidFill>
                            <a:schemeClr val="accent1"/>
                          </a:solidFill>
                          <a:effectLst/>
                          <a:latin typeface="+mj-ea"/>
                          <a:ea typeface="+mj-ea"/>
                        </a:rPr>
                        <a:t>项目</a:t>
                      </a:r>
                      <a:endParaRPr lang="zh-CN" sz="1100" b="1" kern="100" dirty="0">
                        <a:solidFill>
                          <a:schemeClr val="accent1"/>
                        </a:solidFill>
                        <a:effectLst/>
                        <a:latin typeface="+mj-ea"/>
                        <a:ea typeface="+mj-ea"/>
                      </a:endParaRPr>
                    </a:p>
                  </a:txBody>
                  <a:tcPr marL="68580" marR="68580" marT="0" marB="0" anchor="ctr">
                    <a:lnL w="12700" cmpd="sng">
                      <a:noFill/>
                      <a:prstDash val="solid"/>
                    </a:lnL>
                    <a:lnR w="12700" cmpd="sng">
                      <a:noFill/>
                      <a:prstDash val="solid"/>
                    </a:lnR>
                    <a:lnT w="12700" cap="flat" cmpd="sng" algn="ctr">
                      <a:solidFill>
                        <a:schemeClr val="accent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zh-CN" altLang="en-US" sz="1800" b="1" kern="100" dirty="0">
                          <a:solidFill>
                            <a:schemeClr val="accent1"/>
                          </a:solidFill>
                          <a:effectLst/>
                          <a:latin typeface="+mj-ea"/>
                          <a:ea typeface="+mj-ea"/>
                        </a:rPr>
                        <a:t>原始模型</a:t>
                      </a:r>
                      <a:endParaRPr lang="zh-CN" altLang="en-US" sz="1800" b="1" kern="100" dirty="0">
                        <a:solidFill>
                          <a:schemeClr val="accent1"/>
                        </a:solidFill>
                        <a:effectLst/>
                        <a:latin typeface="+mj-ea"/>
                        <a:ea typeface="+mj-ea"/>
                      </a:endParaRPr>
                    </a:p>
                  </a:txBody>
                  <a:tcPr marL="68580" marR="68580" marT="0" marB="0" anchor="ctr">
                    <a:lnL w="12700" cmpd="sng">
                      <a:noFill/>
                      <a:prstDash val="solid"/>
                    </a:lnL>
                    <a:lnR w="12700" cmpd="sng">
                      <a:noFill/>
                      <a:prstDash val="solid"/>
                    </a:lnR>
                    <a:lnT w="12700" cap="flat" cmpd="sng" algn="ctr">
                      <a:solidFill>
                        <a:schemeClr val="accent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cPr marL="68580" marR="68580" marT="0" marB="0" anchor="ctr">
                    <a:lnL w="12700" cmpd="sng">
                      <a:noFill/>
                      <a:prstDash val="solid"/>
                    </a:lnL>
                    <a:lnR w="12700" cmpd="sng">
                      <a:noFill/>
                      <a:prstDash val="solid"/>
                    </a:lnR>
                    <a:lnT w="12700" cap="flat" cmpd="sng" algn="ctr">
                      <a:solidFill>
                        <a:schemeClr val="accent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zh-CN" altLang="en-US" sz="1800" b="1" kern="100" dirty="0">
                          <a:solidFill>
                            <a:schemeClr val="accent1"/>
                          </a:solidFill>
                          <a:effectLst/>
                          <a:latin typeface="+mj-ea"/>
                          <a:ea typeface="+mj-ea"/>
                        </a:rPr>
                        <a:t>网格法调参优化后</a:t>
                      </a:r>
                      <a:endParaRPr lang="zh-CN" altLang="en-US" sz="1800" b="1" kern="100" dirty="0">
                        <a:solidFill>
                          <a:schemeClr val="accent1"/>
                        </a:solidFill>
                        <a:effectLst/>
                        <a:latin typeface="+mj-ea"/>
                        <a:ea typeface="+mj-ea"/>
                      </a:endParaRPr>
                    </a:p>
                  </a:txBody>
                  <a:tcPr marL="68580" marR="68580" marT="0" marB="0" anchor="ctr">
                    <a:lnL w="12700" cmpd="sng">
                      <a:noFill/>
                      <a:prstDash val="solid"/>
                    </a:lnL>
                    <a:lnR w="12700" cmpd="sng">
                      <a:noFill/>
                      <a:prstDash val="solid"/>
                    </a:lnR>
                    <a:lnT w="12700" cap="flat" cmpd="sng" algn="ctr">
                      <a:solidFill>
                        <a:schemeClr val="accent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cPr marL="68580" marR="68580" marT="0" marB="0" anchor="ctr">
                    <a:lnL w="12700" cmpd="sng">
                      <a:noFill/>
                      <a:prstDash val="solid"/>
                    </a:lnL>
                    <a:lnR w="12700" cmpd="sng">
                      <a:noFill/>
                      <a:prstDash val="solid"/>
                    </a:lnR>
                    <a:lnT w="12700" cap="flat" cmpd="sng" algn="ctr">
                      <a:solidFill>
                        <a:schemeClr val="accent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485140">
                <a:tc rowSpan="5">
                  <a:txBody>
                    <a:bodyPr/>
                    <a:lstStyle/>
                    <a:p>
                      <a:pPr algn="ctr"/>
                      <a:r>
                        <a:rPr lang="zh-CN" altLang="en-US" sz="2400" kern="100" dirty="0">
                          <a:solidFill>
                            <a:srgbClr val="50505A"/>
                          </a:solidFill>
                          <a:effectLst/>
                          <a:sym typeface="+mn-ea"/>
                        </a:rPr>
                        <a:t>参数名称</a:t>
                      </a:r>
                      <a:endParaRPr lang="zh-CN" sz="2400" kern="100" dirty="0">
                        <a:solidFill>
                          <a:srgbClr val="50505A"/>
                        </a:solidFill>
                        <a:effectLst/>
                        <a:latin typeface="Calibri" panose="020F0502020204030204" pitchFamily="34" charset="0"/>
                      </a:endParaRPr>
                    </a:p>
                  </a:txBody>
                  <a:tcPr marL="68580" marR="68580" marT="0" marB="0" anchor="ctr">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60000"/>
                      </a:schemeClr>
                    </a:solidFill>
                  </a:tcPr>
                </a:tc>
                <a:tc>
                  <a:txBody>
                    <a:bodyPr/>
                    <a:lstStyle/>
                    <a:p>
                      <a:pPr algn="ctr"/>
                      <a:r>
                        <a:rPr lang="en-US" sz="1600" kern="100" dirty="0">
                          <a:solidFill>
                            <a:srgbClr val="50505A"/>
                          </a:solidFill>
                          <a:effectLst/>
                          <a:sym typeface="+mn-ea"/>
                        </a:rPr>
                        <a:t>max_depth</a:t>
                      </a:r>
                      <a:endParaRPr lang="en-US" sz="1600" kern="100" dirty="0">
                        <a:solidFill>
                          <a:srgbClr val="50505A"/>
                        </a:solidFill>
                        <a:effectLst/>
                        <a:latin typeface="+mn-lt"/>
                      </a:endParaRPr>
                    </a:p>
                  </a:txBody>
                  <a:tcPr marL="68580" marR="68580" marT="0" marB="0" anchor="ctr">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60000"/>
                      </a:schemeClr>
                    </a:solidFill>
                  </a:tcPr>
                </a:tc>
                <a:tc>
                  <a:txBody>
                    <a:bodyPr/>
                    <a:lstStyle/>
                    <a:p>
                      <a:pPr algn="ctr"/>
                      <a:r>
                        <a:rPr lang="en-US" sz="1600" kern="100" dirty="0">
                          <a:solidFill>
                            <a:srgbClr val="50505A"/>
                          </a:solidFill>
                          <a:effectLst/>
                          <a:latin typeface="+mn-lt"/>
                        </a:rPr>
                        <a:t>N</a:t>
                      </a:r>
                      <a:r>
                        <a:rPr lang="en-US" sz="1600" kern="100" dirty="0">
                          <a:solidFill>
                            <a:srgbClr val="50505A"/>
                          </a:solidFill>
                          <a:effectLst/>
                          <a:latin typeface="+mn-lt"/>
                        </a:rPr>
                        <a:t>one</a:t>
                      </a:r>
                      <a:endParaRPr lang="en-US" sz="1600" kern="100" dirty="0">
                        <a:solidFill>
                          <a:srgbClr val="50505A"/>
                        </a:solidFill>
                        <a:effectLst/>
                        <a:latin typeface="+mn-lt"/>
                      </a:endParaRPr>
                    </a:p>
                  </a:txBody>
                  <a:tcPr marL="68580" marR="68580" marT="0" marB="0" anchor="ctr">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60000"/>
                      </a:schemeClr>
                    </a:solidFill>
                  </a:tcPr>
                </a:tc>
                <a:tc>
                  <a:txBody>
                    <a:bodyPr/>
                    <a:lstStyle/>
                    <a:p>
                      <a:pPr algn="ctr"/>
                      <a:r>
                        <a:rPr lang="en-US" sz="1600" kern="100" dirty="0">
                          <a:solidFill>
                            <a:srgbClr val="50505A"/>
                          </a:solidFill>
                          <a:effectLst/>
                          <a:sym typeface="+mn-ea"/>
                        </a:rPr>
                        <a:t>max_depth</a:t>
                      </a:r>
                      <a:endParaRPr lang="en-US" sz="1600" kern="100" dirty="0">
                        <a:solidFill>
                          <a:srgbClr val="50505A"/>
                        </a:solidFill>
                        <a:effectLst/>
                        <a:latin typeface="+mn-lt"/>
                      </a:endParaRPr>
                    </a:p>
                  </a:txBody>
                  <a:tcPr marL="68580" marR="68580" marT="0" marB="0" anchor="ctr">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60000"/>
                      </a:schemeClr>
                    </a:solidFill>
                  </a:tcPr>
                </a:tc>
                <a:tc>
                  <a:txBody>
                    <a:bodyPr/>
                    <a:lstStyle/>
                    <a:p>
                      <a:pPr algn="ctr"/>
                      <a:r>
                        <a:rPr lang="en-US" sz="1600" kern="100" dirty="0">
                          <a:solidFill>
                            <a:srgbClr val="50505A"/>
                          </a:solidFill>
                          <a:effectLst/>
                          <a:sym typeface="+mn-ea"/>
                        </a:rPr>
                        <a:t>22</a:t>
                      </a:r>
                      <a:endParaRPr lang="en-US" sz="1600" kern="100" dirty="0">
                        <a:solidFill>
                          <a:srgbClr val="50505A"/>
                        </a:solidFill>
                        <a:effectLst/>
                        <a:latin typeface="+mn-lt"/>
                      </a:endParaRPr>
                    </a:p>
                  </a:txBody>
                  <a:tcPr marL="68580" marR="68580" marT="0" marB="0" anchor="ctr">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60000"/>
                      </a:schemeClr>
                    </a:solidFill>
                  </a:tcPr>
                </a:tc>
              </a:tr>
              <a:tr h="486410">
                <a:tc vMerge="1">
                  <a:tcPr marL="68580" marR="6858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solidFill>
                            <a:srgbClr val="50505A"/>
                          </a:solidFill>
                          <a:effectLst/>
                          <a:sym typeface="+mn-ea"/>
                        </a:rPr>
                        <a:t>max_features</a:t>
                      </a:r>
                      <a:endParaRPr lang="en-US" sz="1600" kern="100" dirty="0">
                        <a:solidFill>
                          <a:srgbClr val="50505A"/>
                        </a:solidFill>
                        <a:effectLst/>
                        <a:latin typeface="+mn-lt"/>
                      </a:endParaRPr>
                    </a:p>
                  </a:txBody>
                  <a:tcPr marL="68580" marR="6858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solidFill>
                            <a:srgbClr val="50505A"/>
                          </a:solidFill>
                          <a:effectLst/>
                          <a:sym typeface="+mn-ea"/>
                        </a:rPr>
                        <a:t>sqrt</a:t>
                      </a:r>
                      <a:endParaRPr lang="en-US" sz="1600" kern="100" dirty="0">
                        <a:solidFill>
                          <a:srgbClr val="50505A"/>
                        </a:solidFill>
                        <a:effectLst/>
                        <a:sym typeface="+mn-ea"/>
                      </a:endParaRPr>
                    </a:p>
                  </a:txBody>
                  <a:tcPr marL="68580" marR="6858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solidFill>
                            <a:srgbClr val="50505A"/>
                          </a:solidFill>
                          <a:effectLst/>
                          <a:sym typeface="+mn-ea"/>
                        </a:rPr>
                        <a:t>max_features</a:t>
                      </a:r>
                      <a:endParaRPr lang="en-US" sz="1600" kern="100" dirty="0">
                        <a:solidFill>
                          <a:srgbClr val="50505A"/>
                        </a:solidFill>
                        <a:effectLst/>
                        <a:latin typeface="+mn-lt"/>
                      </a:endParaRPr>
                    </a:p>
                  </a:txBody>
                  <a:tcPr marL="68580" marR="6858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solidFill>
                            <a:srgbClr val="50505A"/>
                          </a:solidFill>
                          <a:effectLst/>
                          <a:sym typeface="+mn-ea"/>
                        </a:rPr>
                        <a:t>auto</a:t>
                      </a:r>
                      <a:endParaRPr lang="en-US" sz="1600" kern="100" dirty="0">
                        <a:solidFill>
                          <a:srgbClr val="50505A"/>
                        </a:solidFill>
                        <a:effectLst/>
                        <a:latin typeface="+mn-lt"/>
                      </a:endParaRPr>
                    </a:p>
                  </a:txBody>
                  <a:tcPr marL="68580" marR="6858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485140">
                <a:tc vMerge="1">
                  <a:tcPr marL="68580" marR="68580" marT="0" marB="0" anchor="ctr">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60000"/>
                      </a:schemeClr>
                    </a:solidFill>
                  </a:tcPr>
                </a:tc>
                <a:tc>
                  <a:txBody>
                    <a:bodyPr/>
                    <a:lstStyle/>
                    <a:p>
                      <a:pPr algn="ctr"/>
                      <a:r>
                        <a:rPr lang="en-US" sz="1600" kern="100" dirty="0">
                          <a:solidFill>
                            <a:srgbClr val="50505A"/>
                          </a:solidFill>
                          <a:effectLst/>
                          <a:sym typeface="+mn-ea"/>
                        </a:rPr>
                        <a:t>n_estimators</a:t>
                      </a:r>
                      <a:endParaRPr lang="en-US" sz="1600" kern="100" dirty="0">
                        <a:solidFill>
                          <a:srgbClr val="50505A"/>
                        </a:solidFill>
                        <a:effectLst/>
                        <a:latin typeface="+mn-lt"/>
                      </a:endParaRPr>
                    </a:p>
                  </a:txBody>
                  <a:tcPr marL="68580" marR="68580" marT="0" marB="0" anchor="ctr">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60000"/>
                      </a:schemeClr>
                    </a:solidFill>
                  </a:tcPr>
                </a:tc>
                <a:tc>
                  <a:txBody>
                    <a:bodyPr/>
                    <a:lstStyle/>
                    <a:p>
                      <a:pPr algn="ctr"/>
                      <a:r>
                        <a:rPr lang="en-US" sz="1600" kern="100" dirty="0">
                          <a:solidFill>
                            <a:srgbClr val="50505A"/>
                          </a:solidFill>
                          <a:effectLst/>
                          <a:latin typeface="+mn-lt"/>
                        </a:rPr>
                        <a:t>100</a:t>
                      </a:r>
                      <a:endParaRPr lang="en-US" sz="1600" kern="100" dirty="0">
                        <a:solidFill>
                          <a:srgbClr val="50505A"/>
                        </a:solidFill>
                        <a:effectLst/>
                        <a:latin typeface="+mn-lt"/>
                      </a:endParaRPr>
                    </a:p>
                  </a:txBody>
                  <a:tcPr marL="68580" marR="68580" marT="0" marB="0" anchor="ctr">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60000"/>
                      </a:schemeClr>
                    </a:solidFill>
                  </a:tcPr>
                </a:tc>
                <a:tc>
                  <a:txBody>
                    <a:bodyPr/>
                    <a:lstStyle/>
                    <a:p>
                      <a:pPr algn="ctr"/>
                      <a:r>
                        <a:rPr lang="en-US" sz="1600" kern="100" dirty="0">
                          <a:solidFill>
                            <a:srgbClr val="50505A"/>
                          </a:solidFill>
                          <a:effectLst/>
                          <a:sym typeface="+mn-ea"/>
                        </a:rPr>
                        <a:t>n_estimators</a:t>
                      </a:r>
                      <a:endParaRPr lang="en-US" sz="1600" kern="100" dirty="0">
                        <a:solidFill>
                          <a:srgbClr val="50505A"/>
                        </a:solidFill>
                        <a:effectLst/>
                        <a:latin typeface="+mn-lt"/>
                      </a:endParaRPr>
                    </a:p>
                  </a:txBody>
                  <a:tcPr marL="68580" marR="68580" marT="0" marB="0" anchor="ctr">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60000"/>
                      </a:schemeClr>
                    </a:solidFill>
                  </a:tcPr>
                </a:tc>
                <a:tc>
                  <a:txBody>
                    <a:bodyPr/>
                    <a:lstStyle/>
                    <a:p>
                      <a:pPr algn="ctr"/>
                      <a:r>
                        <a:rPr lang="en-US" sz="1600" kern="100" dirty="0">
                          <a:solidFill>
                            <a:srgbClr val="50505A"/>
                          </a:solidFill>
                          <a:effectLst/>
                          <a:latin typeface="+mn-lt"/>
                        </a:rPr>
                        <a:t>100</a:t>
                      </a:r>
                      <a:endParaRPr lang="en-US" sz="1600" kern="100" dirty="0">
                        <a:solidFill>
                          <a:srgbClr val="50505A"/>
                        </a:solidFill>
                        <a:effectLst/>
                        <a:latin typeface="+mn-lt"/>
                      </a:endParaRPr>
                    </a:p>
                  </a:txBody>
                  <a:tcPr marL="68580" marR="68580" marT="0" marB="0" anchor="ctr">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60000"/>
                      </a:schemeClr>
                    </a:solidFill>
                  </a:tcPr>
                </a:tc>
              </a:tr>
              <a:tr h="486410">
                <a:tc vMerge="1">
                  <a:tcPr marL="68580" marR="6858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solidFill>
                            <a:srgbClr val="50505A"/>
                          </a:solidFill>
                          <a:effectLst/>
                          <a:sym typeface="+mn-ea"/>
                        </a:rPr>
                        <a:t>min_samples_leaf</a:t>
                      </a:r>
                      <a:endParaRPr lang="en-US" sz="1600" kern="100" dirty="0">
                        <a:solidFill>
                          <a:srgbClr val="50505A"/>
                        </a:solidFill>
                        <a:effectLst/>
                        <a:latin typeface="+mn-lt"/>
                      </a:endParaRPr>
                    </a:p>
                  </a:txBody>
                  <a:tcPr marL="68580" marR="6858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solidFill>
                            <a:srgbClr val="50505A"/>
                          </a:solidFill>
                          <a:effectLst/>
                          <a:latin typeface="+mn-lt"/>
                        </a:rPr>
                        <a:t>1</a:t>
                      </a:r>
                      <a:endParaRPr lang="en-US" sz="1600" kern="100" dirty="0">
                        <a:solidFill>
                          <a:srgbClr val="50505A"/>
                        </a:solidFill>
                        <a:effectLst/>
                        <a:latin typeface="+mn-lt"/>
                      </a:endParaRPr>
                    </a:p>
                  </a:txBody>
                  <a:tcPr marL="68580" marR="6858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solidFill>
                            <a:srgbClr val="50505A"/>
                          </a:solidFill>
                          <a:effectLst/>
                          <a:sym typeface="+mn-ea"/>
                        </a:rPr>
                        <a:t>min_samples_leaf</a:t>
                      </a:r>
                      <a:endParaRPr lang="en-US" sz="1600" kern="100" dirty="0">
                        <a:solidFill>
                          <a:srgbClr val="50505A"/>
                        </a:solidFill>
                        <a:effectLst/>
                        <a:latin typeface="+mn-lt"/>
                      </a:endParaRPr>
                    </a:p>
                  </a:txBody>
                  <a:tcPr marL="68580" marR="6858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solidFill>
                            <a:srgbClr val="50505A"/>
                          </a:solidFill>
                          <a:effectLst/>
                          <a:latin typeface="+mn-lt"/>
                        </a:rPr>
                        <a:t>4</a:t>
                      </a:r>
                      <a:endParaRPr lang="en-US" sz="1600" kern="100" dirty="0">
                        <a:solidFill>
                          <a:srgbClr val="50505A"/>
                        </a:solidFill>
                        <a:effectLst/>
                        <a:latin typeface="+mn-lt"/>
                      </a:endParaRPr>
                    </a:p>
                  </a:txBody>
                  <a:tcPr marL="68580" marR="6858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97510">
                <a:tc vMerge="1">
                  <a:tcPr marL="68580" marR="68580" marT="0" marB="0" anchor="ctr">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60000"/>
                      </a:schemeClr>
                    </a:solidFill>
                  </a:tcPr>
                </a:tc>
                <a:tc>
                  <a:txBody>
                    <a:bodyPr/>
                    <a:lstStyle/>
                    <a:p>
                      <a:pPr algn="ctr"/>
                      <a:endParaRPr lang="en-US" sz="1600" kern="100" dirty="0">
                        <a:solidFill>
                          <a:srgbClr val="50505A"/>
                        </a:solidFill>
                        <a:effectLst/>
                        <a:latin typeface="+mn-lt"/>
                      </a:endParaRPr>
                    </a:p>
                  </a:txBody>
                  <a:tcPr marL="68580" marR="68580" marT="0" marB="0" anchor="ctr">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60000"/>
                      </a:schemeClr>
                    </a:solidFill>
                  </a:tcPr>
                </a:tc>
                <a:tc>
                  <a:txBody>
                    <a:bodyPr/>
                    <a:lstStyle/>
                    <a:p>
                      <a:pPr algn="ctr"/>
                      <a:endParaRPr lang="en-US" sz="1600" kern="100" dirty="0">
                        <a:solidFill>
                          <a:srgbClr val="50505A"/>
                        </a:solidFill>
                        <a:effectLst/>
                        <a:latin typeface="+mn-lt"/>
                      </a:endParaRPr>
                    </a:p>
                  </a:txBody>
                  <a:tcPr marL="68580" marR="68580" marT="0" marB="0" anchor="ctr">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60000"/>
                      </a:schemeClr>
                    </a:solidFill>
                  </a:tcPr>
                </a:tc>
                <a:tc>
                  <a:txBody>
                    <a:bodyPr/>
                    <a:lstStyle/>
                    <a:p>
                      <a:pPr algn="ctr"/>
                      <a:r>
                        <a:rPr lang="en-US" sz="1600" kern="100" dirty="0">
                          <a:solidFill>
                            <a:srgbClr val="50505A"/>
                          </a:solidFill>
                          <a:effectLst/>
                          <a:sym typeface="+mn-ea"/>
                        </a:rPr>
                        <a:t>ccp_alpha</a:t>
                      </a:r>
                      <a:endParaRPr lang="en-US" sz="1600" kern="100" dirty="0">
                        <a:solidFill>
                          <a:srgbClr val="50505A"/>
                        </a:solidFill>
                        <a:effectLst/>
                        <a:latin typeface="+mn-lt"/>
                      </a:endParaRPr>
                    </a:p>
                  </a:txBody>
                  <a:tcPr marL="68580" marR="68580" marT="0" marB="0" anchor="ctr">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60000"/>
                      </a:schemeClr>
                    </a:solidFill>
                  </a:tcPr>
                </a:tc>
                <a:tc>
                  <a:txBody>
                    <a:bodyPr/>
                    <a:lstStyle/>
                    <a:p>
                      <a:pPr algn="ctr"/>
                      <a:r>
                        <a:rPr lang="en-US" sz="1600" kern="100" dirty="0">
                          <a:solidFill>
                            <a:srgbClr val="50505A"/>
                          </a:solidFill>
                          <a:effectLst/>
                          <a:sym typeface="+mn-ea"/>
                        </a:rPr>
                        <a:t>0.0</a:t>
                      </a:r>
                      <a:endParaRPr lang="en-US" sz="1600" kern="100" dirty="0">
                        <a:solidFill>
                          <a:srgbClr val="50505A"/>
                        </a:solidFill>
                        <a:effectLst/>
                        <a:latin typeface="+mn-lt"/>
                      </a:endParaRPr>
                    </a:p>
                  </a:txBody>
                  <a:tcPr marL="68580" marR="68580" marT="0" marB="0" anchor="ctr">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60000"/>
                      </a:schemeClr>
                    </a:solidFill>
                  </a:tcPr>
                </a:tc>
              </a:tr>
              <a:tr h="630555">
                <a:tc>
                  <a:txBody>
                    <a:bodyPr/>
                    <a:lstStyle/>
                    <a:p>
                      <a:pPr algn="ctr"/>
                      <a:r>
                        <a:rPr lang="zh-CN" altLang="en-US" sz="1800" kern="100" dirty="0">
                          <a:solidFill>
                            <a:schemeClr val="bg1"/>
                          </a:solidFill>
                          <a:effectLst/>
                        </a:rPr>
                        <a:t>袋外分类正确率（OOB）</a:t>
                      </a:r>
                      <a:endParaRPr lang="zh-CN" altLang="en-US" sz="1800" kern="100" dirty="0">
                        <a:solidFill>
                          <a:schemeClr val="bg1"/>
                        </a:solidFill>
                        <a:effectLst/>
                      </a:endParaRPr>
                    </a:p>
                  </a:txBody>
                  <a:tcPr marL="68580" marR="6858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algn="ctr"/>
                      <a:r>
                        <a:rPr lang="en-US" sz="2200" kern="100" dirty="0">
                          <a:solidFill>
                            <a:schemeClr val="bg1"/>
                          </a:solidFill>
                          <a:effectLst/>
                          <a:sym typeface="+mn-ea"/>
                        </a:rPr>
                        <a:t>0.6126</a:t>
                      </a:r>
                      <a:endParaRPr lang="en-US" sz="2200" kern="100" dirty="0">
                        <a:solidFill>
                          <a:schemeClr val="bg1"/>
                        </a:solidFill>
                        <a:effectLst/>
                        <a:latin typeface="+mn-lt"/>
                      </a:endParaRPr>
                    </a:p>
                  </a:txBody>
                  <a:tcPr marL="68580" marR="6858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cPr marL="68580" marR="6858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algn="ctr"/>
                      <a:r>
                        <a:rPr lang="en-US" sz="2200" kern="100" dirty="0">
                          <a:solidFill>
                            <a:schemeClr val="bg1"/>
                          </a:solidFill>
                          <a:effectLst/>
                          <a:sym typeface="+mn-ea"/>
                        </a:rPr>
                        <a:t>0.6280</a:t>
                      </a:r>
                      <a:endParaRPr lang="en-US" sz="2200" kern="100" dirty="0">
                        <a:solidFill>
                          <a:schemeClr val="bg1"/>
                        </a:solidFill>
                        <a:effectLst/>
                        <a:latin typeface="+mn-lt"/>
                      </a:endParaRPr>
                    </a:p>
                  </a:txBody>
                  <a:tcPr marL="68580" marR="6858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cPr marL="68580" marR="6858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567690">
                <a:tc>
                  <a:txBody>
                    <a:bodyPr/>
                    <a:lstStyle/>
                    <a:p>
                      <a:pPr algn="ctr">
                        <a:buNone/>
                      </a:pPr>
                      <a:r>
                        <a:rPr lang="zh-CN" altLang="en-US" sz="1800" kern="100" dirty="0">
                          <a:solidFill>
                            <a:schemeClr val="bg1"/>
                          </a:solidFill>
                          <a:effectLst/>
                        </a:rPr>
                        <a:t>均方误差（MSE）</a:t>
                      </a:r>
                      <a:endParaRPr lang="zh-CN" altLang="en-US" sz="1800" kern="100" dirty="0">
                        <a:solidFill>
                          <a:schemeClr val="bg1"/>
                        </a:solidFill>
                        <a:effectLst/>
                      </a:endParaRPr>
                    </a:p>
                  </a:txBody>
                  <a:tcPr marL="68580" marR="68580" marT="0" marB="0" anchor="ctr">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algn="ctr">
                        <a:buNone/>
                      </a:pPr>
                      <a:r>
                        <a:rPr lang="en-US" sz="2200" kern="100" dirty="0">
                          <a:solidFill>
                            <a:schemeClr val="bg1"/>
                          </a:solidFill>
                          <a:effectLst/>
                          <a:sym typeface="+mn-ea"/>
                        </a:rPr>
                        <a:t>0.1463</a:t>
                      </a:r>
                      <a:endParaRPr lang="en-US" sz="2200" kern="100" dirty="0">
                        <a:solidFill>
                          <a:schemeClr val="bg1"/>
                        </a:solidFill>
                        <a:effectLst/>
                        <a:latin typeface="+mn-lt"/>
                        <a:sym typeface="+mn-ea"/>
                      </a:endParaRPr>
                    </a:p>
                  </a:txBody>
                  <a:tcPr marL="68580" marR="68580" marT="0" marB="0" anchor="ctr">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cPr marL="68580" marR="6858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algn="ctr">
                        <a:buNone/>
                      </a:pPr>
                      <a:r>
                        <a:rPr lang="en-US" sz="2200" kern="100" dirty="0">
                          <a:solidFill>
                            <a:schemeClr val="bg1"/>
                          </a:solidFill>
                          <a:effectLst/>
                          <a:sym typeface="+mn-ea"/>
                        </a:rPr>
                        <a:t>0.1448</a:t>
                      </a:r>
                      <a:endParaRPr lang="en-US" sz="2200" kern="100" dirty="0">
                        <a:solidFill>
                          <a:schemeClr val="bg1"/>
                        </a:solidFill>
                        <a:effectLst/>
                        <a:latin typeface="+mn-lt"/>
                        <a:sym typeface="+mn-ea"/>
                      </a:endParaRPr>
                    </a:p>
                  </a:txBody>
                  <a:tcPr marL="68580" marR="68580" marT="0" marB="0" anchor="ctr">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cPr marL="68580" marR="6858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486410">
                <a:tc>
                  <a:txBody>
                    <a:bodyPr/>
                    <a:lstStyle/>
                    <a:p>
                      <a:pPr algn="ctr">
                        <a:buNone/>
                      </a:pPr>
                      <a:r>
                        <a:rPr lang="zh-CN" altLang="en-US" sz="1800" kern="100" dirty="0">
                          <a:solidFill>
                            <a:schemeClr val="bg1"/>
                          </a:solidFill>
                          <a:effectLst/>
                          <a:sym typeface="+mn-ea"/>
                        </a:rPr>
                        <a:t>可决系数（R-squared）</a:t>
                      </a:r>
                      <a:endParaRPr lang="zh-CN" altLang="en-US" sz="1800" kern="100" dirty="0">
                        <a:solidFill>
                          <a:schemeClr val="bg1"/>
                        </a:solidFill>
                        <a:effectLst/>
                      </a:endParaRPr>
                    </a:p>
                  </a:txBody>
                  <a:tcPr marL="68580" marR="68580" marT="0" marB="0" anchor="ctr">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algn="ctr">
                        <a:buNone/>
                      </a:pPr>
                      <a:r>
                        <a:rPr lang="en-US" sz="2200" kern="100" dirty="0">
                          <a:solidFill>
                            <a:schemeClr val="bg1"/>
                          </a:solidFill>
                          <a:effectLst/>
                          <a:sym typeface="+mn-ea"/>
                        </a:rPr>
                        <a:t>0.6799</a:t>
                      </a:r>
                      <a:endParaRPr lang="en-US" sz="2200" kern="100" dirty="0">
                        <a:solidFill>
                          <a:schemeClr val="bg1"/>
                        </a:solidFill>
                        <a:effectLst/>
                        <a:latin typeface="+mn-lt"/>
                      </a:endParaRPr>
                    </a:p>
                  </a:txBody>
                  <a:tcPr marL="68580" marR="68580" marT="0" marB="0" anchor="ctr">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cPr marL="68580" marR="6858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algn="ctr">
                        <a:buNone/>
                      </a:pPr>
                      <a:r>
                        <a:rPr lang="en-US" sz="2200" kern="100" dirty="0">
                          <a:solidFill>
                            <a:schemeClr val="bg1"/>
                          </a:solidFill>
                          <a:effectLst/>
                          <a:sym typeface="+mn-ea"/>
                        </a:rPr>
                        <a:t>0.6833</a:t>
                      </a:r>
                      <a:endParaRPr lang="en-US" sz="2200" kern="100" dirty="0">
                        <a:solidFill>
                          <a:schemeClr val="bg1"/>
                        </a:solidFill>
                        <a:effectLst/>
                        <a:latin typeface="+mn-lt"/>
                        <a:sym typeface="+mn-ea"/>
                      </a:endParaRPr>
                    </a:p>
                  </a:txBody>
                  <a:tcPr marL="68580" marR="68580" marT="0" marB="0" anchor="ctr">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cPr marL="68580" marR="6858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bl>
          </a:graphicData>
        </a:graphic>
      </p:graphicFrame>
      <p:sp>
        <p:nvSpPr>
          <p:cNvPr id="3" name="文本框 2"/>
          <p:cNvSpPr txBox="1"/>
          <p:nvPr/>
        </p:nvSpPr>
        <p:spPr>
          <a:xfrm>
            <a:off x="655955" y="5695315"/>
            <a:ext cx="10856595" cy="922020"/>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a:sym typeface="+mn-ea"/>
              </a:rPr>
              <a:t>预测效果均较好，袋外分类正确率最终达到</a:t>
            </a:r>
            <a:r>
              <a:rPr lang="en-US" altLang="zh-CN">
                <a:sym typeface="+mn-ea"/>
              </a:rPr>
              <a:t>0.6280</a:t>
            </a:r>
            <a:r>
              <a:rPr lang="zh-CN" altLang="en-US">
                <a:sym typeface="+mn-ea"/>
              </a:rPr>
              <a:t>，均方误差控制在</a:t>
            </a:r>
            <a:r>
              <a:rPr lang="en-US" altLang="zh-CN">
                <a:sym typeface="+mn-ea"/>
              </a:rPr>
              <a:t>0.1448</a:t>
            </a:r>
            <a:r>
              <a:rPr lang="zh-CN" altLang="en-US">
                <a:sym typeface="+mn-ea"/>
              </a:rPr>
              <a:t>，相关程度为</a:t>
            </a:r>
            <a:r>
              <a:rPr lang="en-US" altLang="zh-CN">
                <a:sym typeface="+mn-ea"/>
              </a:rPr>
              <a:t>0.6833</a:t>
            </a:r>
            <a:r>
              <a:rPr lang="zh-CN" altLang="en-US">
                <a:sym typeface="+mn-ea"/>
              </a:rPr>
              <a:t>。</a:t>
            </a:r>
            <a:endParaRPr lang="zh-CN" altLang="en-US">
              <a:sym typeface="+mn-ea"/>
            </a:endParaRPr>
          </a:p>
          <a:p>
            <a:pPr marL="285750" indent="-285750">
              <a:buFont typeface="Arial" panose="020B0604020202020204" pitchFamily="34" charset="0"/>
              <a:buChar char="•"/>
            </a:pPr>
            <a:r>
              <a:rPr lang="zh-CN" altLang="en-US">
                <a:sym typeface="+mn-ea"/>
              </a:rPr>
              <a:t>新的模型提高了OOB_score，有更低的MSE值、更高的R-squared值，在预测工资方面的性能有所提高。 </a:t>
            </a:r>
            <a:endParaRPr lang="zh-CN" altLang="en-US"/>
          </a:p>
          <a:p>
            <a:pPr marL="285750" indent="-285750">
              <a:buFont typeface="Arial" panose="020B0604020202020204" pitchFamily="34" charset="0"/>
              <a:buChar char="•"/>
            </a:pPr>
            <a:r>
              <a:rPr lang="zh-CN" altLang="en-US"/>
              <a:t>参数调优后，</a:t>
            </a:r>
            <a:r>
              <a:rPr lang="zh-CN" altLang="en-US">
                <a:sym typeface="+mn-ea"/>
              </a:rPr>
              <a:t>模型在预测准确性、拟合度以及泛化能力上都有了正向的改进，但是改进的效果并不明显。</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基于</a:t>
            </a:r>
            <a:r>
              <a:rPr lang="en-US" altLang="zh-CN" dirty="0"/>
              <a:t>TPE</a:t>
            </a:r>
            <a:r>
              <a:rPr lang="zh-CN" altLang="en-US" dirty="0"/>
              <a:t>对</a:t>
            </a:r>
            <a:r>
              <a:rPr lang="en-US" altLang="zh-CN" dirty="0"/>
              <a:t>GBDT</a:t>
            </a:r>
            <a:r>
              <a:rPr lang="zh-CN" altLang="en-US" dirty="0"/>
              <a:t>进行优化</a:t>
            </a:r>
            <a:endParaRPr lang="zh-CN" altLang="en-US" dirty="0"/>
          </a:p>
        </p:txBody>
      </p:sp>
      <p:cxnSp>
        <p:nvCxnSpPr>
          <p:cNvPr id="7" name="直接连接符 6"/>
          <p:cNvCxnSpPr/>
          <p:nvPr/>
        </p:nvCxnSpPr>
        <p:spPr>
          <a:xfrm>
            <a:off x="-206828" y="3614057"/>
            <a:ext cx="126056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583746" y="1739900"/>
            <a:ext cx="146958" cy="1940695"/>
            <a:chOff x="583746" y="1739900"/>
            <a:chExt cx="146958" cy="1940695"/>
          </a:xfrm>
        </p:grpSpPr>
        <p:sp>
          <p:nvSpPr>
            <p:cNvPr id="9" name="椭圆 8"/>
            <p:cNvSpPr/>
            <p:nvPr/>
          </p:nvSpPr>
          <p:spPr>
            <a:xfrm>
              <a:off x="583746" y="3533637"/>
              <a:ext cx="146958" cy="146958"/>
            </a:xfrm>
            <a:prstGeom prst="ellipse">
              <a:avLst/>
            </a:prstGeom>
            <a:solidFill>
              <a:schemeClr val="accent1"/>
            </a:solidFill>
            <a:ln w="1016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9" idx="0"/>
            </p:cNvCxnSpPr>
            <p:nvPr/>
          </p:nvCxnSpPr>
          <p:spPr>
            <a:xfrm flipV="1">
              <a:off x="657225" y="1739900"/>
              <a:ext cx="0" cy="1793737"/>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777239" y="1530001"/>
            <a:ext cx="3138031" cy="1537665"/>
          </a:xfrm>
          <a:prstGeom prst="rect">
            <a:avLst/>
          </a:prstGeom>
          <a:noFill/>
        </p:spPr>
        <p:txBody>
          <a:bodyPr wrap="square" rtlCol="0">
            <a:spAutoFit/>
          </a:bodyPr>
          <a:lstStyle/>
          <a:p>
            <a:pPr>
              <a:lnSpc>
                <a:spcPct val="130000"/>
              </a:lnSpc>
            </a:pPr>
            <a:r>
              <a:rPr lang="en-US" altLang="zh-CN" sz="2000" b="1" dirty="0">
                <a:solidFill>
                  <a:schemeClr val="accent1"/>
                </a:solidFill>
                <a:latin typeface="Arial" panose="020B0604020202020204" pitchFamily="34" charset="0"/>
                <a:ea typeface="+mj-ea"/>
                <a:cs typeface="Arial" panose="020B0604020202020204" pitchFamily="34" charset="0"/>
              </a:rPr>
              <a:t>1.</a:t>
            </a:r>
            <a:r>
              <a:rPr lang="zh-CN" altLang="en-US" sz="2000" b="1" dirty="0">
                <a:solidFill>
                  <a:schemeClr val="accent1"/>
                </a:solidFill>
                <a:latin typeface="Arial" panose="020B0604020202020204" pitchFamily="34" charset="0"/>
                <a:ea typeface="+mj-ea"/>
                <a:cs typeface="Arial" panose="020B0604020202020204" pitchFamily="34" charset="0"/>
              </a:rPr>
              <a:t>定义参数</a:t>
            </a:r>
            <a:r>
              <a:rPr lang="en-US" altLang="zh-CN" sz="2000" b="1" dirty="0" err="1">
                <a:solidFill>
                  <a:schemeClr val="accent1"/>
                </a:solidFill>
                <a:latin typeface="Arial" panose="020B0604020202020204" pitchFamily="34" charset="0"/>
                <a:ea typeface="+mj-ea"/>
                <a:cs typeface="Arial" panose="020B0604020202020204" pitchFamily="34" charset="0"/>
              </a:rPr>
              <a:t>init</a:t>
            </a:r>
            <a:r>
              <a:rPr lang="zh-CN" altLang="en-US" sz="2000" b="1" dirty="0">
                <a:solidFill>
                  <a:schemeClr val="accent1"/>
                </a:solidFill>
                <a:latin typeface="Arial" panose="020B0604020202020204" pitchFamily="34" charset="0"/>
                <a:ea typeface="+mj-ea"/>
                <a:cs typeface="Arial" panose="020B0604020202020204" pitchFamily="34" charset="0"/>
              </a:rPr>
              <a:t>需要的算法</a:t>
            </a:r>
            <a:endParaRPr lang="en-US" altLang="zh-CN" sz="2000" b="1" dirty="0">
              <a:solidFill>
                <a:schemeClr val="accent1"/>
              </a:solidFill>
              <a:latin typeface="Arial" panose="020B0604020202020204" pitchFamily="34" charset="0"/>
              <a:ea typeface="+mj-ea"/>
              <a:cs typeface="Arial" panose="020B0604020202020204" pitchFamily="34" charset="0"/>
            </a:endParaRPr>
          </a:p>
          <a:p>
            <a:pPr>
              <a:lnSpc>
                <a:spcPct val="130000"/>
              </a:lnSpc>
            </a:pPr>
            <a:r>
              <a:rPr lang="zh-CN" altLang="en-US" dirty="0">
                <a:solidFill>
                  <a:srgbClr val="505050"/>
                </a:solidFill>
              </a:rPr>
              <a:t>选用随机森林</a:t>
            </a:r>
            <a:endParaRPr lang="en-US" altLang="zh-CN" dirty="0">
              <a:solidFill>
                <a:srgbClr val="505050"/>
              </a:solidFill>
            </a:endParaRPr>
          </a:p>
          <a:p>
            <a:pPr>
              <a:lnSpc>
                <a:spcPct val="130000"/>
              </a:lnSpc>
            </a:pPr>
            <a:r>
              <a:rPr lang="zh-CN" altLang="en-US" dirty="0">
                <a:solidFill>
                  <a:srgbClr val="505050"/>
                </a:solidFill>
              </a:rPr>
              <a:t>基学习器的参数为随机森林网格搜索得出的结果</a:t>
            </a:r>
            <a:endParaRPr lang="en-US" altLang="zh-CN" dirty="0">
              <a:solidFill>
                <a:srgbClr val="505050"/>
              </a:solidFill>
            </a:endParaRPr>
          </a:p>
        </p:txBody>
      </p:sp>
      <p:grpSp>
        <p:nvGrpSpPr>
          <p:cNvPr id="12" name="组合 11"/>
          <p:cNvGrpSpPr/>
          <p:nvPr/>
        </p:nvGrpSpPr>
        <p:grpSpPr>
          <a:xfrm flipV="1">
            <a:off x="2594145" y="3530600"/>
            <a:ext cx="146958" cy="1940695"/>
            <a:chOff x="583746" y="1739900"/>
            <a:chExt cx="146958" cy="1940695"/>
          </a:xfrm>
        </p:grpSpPr>
        <p:sp>
          <p:nvSpPr>
            <p:cNvPr id="13" name="椭圆 12"/>
            <p:cNvSpPr/>
            <p:nvPr/>
          </p:nvSpPr>
          <p:spPr>
            <a:xfrm>
              <a:off x="583746" y="3533637"/>
              <a:ext cx="146958" cy="146958"/>
            </a:xfrm>
            <a:prstGeom prst="ellipse">
              <a:avLst/>
            </a:prstGeom>
            <a:solidFill>
              <a:schemeClr val="accent1"/>
            </a:solidFill>
            <a:ln w="1016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stCxn id="13" idx="0"/>
            </p:cNvCxnSpPr>
            <p:nvPr/>
          </p:nvCxnSpPr>
          <p:spPr>
            <a:xfrm flipV="1">
              <a:off x="657225" y="1739900"/>
              <a:ext cx="0" cy="1793737"/>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4604544" y="1739900"/>
            <a:ext cx="146958" cy="1940695"/>
            <a:chOff x="583746" y="1739900"/>
            <a:chExt cx="146958" cy="1940695"/>
          </a:xfrm>
        </p:grpSpPr>
        <p:sp>
          <p:nvSpPr>
            <p:cNvPr id="16" name="椭圆 15"/>
            <p:cNvSpPr/>
            <p:nvPr/>
          </p:nvSpPr>
          <p:spPr>
            <a:xfrm>
              <a:off x="583746" y="3533637"/>
              <a:ext cx="146958" cy="146958"/>
            </a:xfrm>
            <a:prstGeom prst="ellipse">
              <a:avLst/>
            </a:prstGeom>
            <a:solidFill>
              <a:schemeClr val="accent1"/>
            </a:solidFill>
            <a:ln w="1016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a:stCxn id="16" idx="0"/>
            </p:cNvCxnSpPr>
            <p:nvPr/>
          </p:nvCxnSpPr>
          <p:spPr>
            <a:xfrm flipV="1">
              <a:off x="657225" y="1739900"/>
              <a:ext cx="0" cy="1793737"/>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flipV="1">
            <a:off x="6614943" y="3530600"/>
            <a:ext cx="146958" cy="1940695"/>
            <a:chOff x="583746" y="1739900"/>
            <a:chExt cx="146958" cy="1940695"/>
          </a:xfrm>
        </p:grpSpPr>
        <p:sp>
          <p:nvSpPr>
            <p:cNvPr id="19" name="椭圆 18"/>
            <p:cNvSpPr/>
            <p:nvPr/>
          </p:nvSpPr>
          <p:spPr>
            <a:xfrm>
              <a:off x="583746" y="3533637"/>
              <a:ext cx="146958" cy="146958"/>
            </a:xfrm>
            <a:prstGeom prst="ellipse">
              <a:avLst/>
            </a:prstGeom>
            <a:solidFill>
              <a:schemeClr val="accent1"/>
            </a:solidFill>
            <a:ln w="1016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19" idx="0"/>
            </p:cNvCxnSpPr>
            <p:nvPr/>
          </p:nvCxnSpPr>
          <p:spPr>
            <a:xfrm flipV="1">
              <a:off x="657225" y="1739900"/>
              <a:ext cx="0" cy="1793737"/>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sp>
        <p:nvSpPr>
          <p:cNvPr id="22" name="椭圆 21"/>
          <p:cNvSpPr/>
          <p:nvPr/>
        </p:nvSpPr>
        <p:spPr>
          <a:xfrm>
            <a:off x="8625341" y="3533637"/>
            <a:ext cx="146958" cy="146958"/>
          </a:xfrm>
          <a:prstGeom prst="ellipse">
            <a:avLst/>
          </a:prstGeom>
          <a:solidFill>
            <a:schemeClr val="accent4"/>
          </a:solidFill>
          <a:ln w="101600">
            <a:solidFill>
              <a:schemeClr val="accent4">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22" idx="0"/>
          </p:cNvCxnSpPr>
          <p:nvPr/>
        </p:nvCxnSpPr>
        <p:spPr>
          <a:xfrm flipV="1">
            <a:off x="8698820" y="1739900"/>
            <a:ext cx="0" cy="1793737"/>
          </a:xfrm>
          <a:prstGeom prst="line">
            <a:avLst/>
          </a:prstGeom>
          <a:ln w="12700">
            <a:solidFill>
              <a:schemeClr val="accent4"/>
            </a:solidFill>
            <a:tailEnd type="ova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786697" y="1530001"/>
            <a:ext cx="3040700" cy="1177566"/>
          </a:xfrm>
          <a:prstGeom prst="rect">
            <a:avLst/>
          </a:prstGeom>
          <a:noFill/>
        </p:spPr>
        <p:txBody>
          <a:bodyPr wrap="square" rtlCol="0">
            <a:spAutoFit/>
          </a:bodyPr>
          <a:lstStyle/>
          <a:p>
            <a:pPr>
              <a:lnSpc>
                <a:spcPct val="130000"/>
              </a:lnSpc>
            </a:pPr>
            <a:r>
              <a:rPr lang="en-US" altLang="zh-CN" sz="2000" b="1" dirty="0">
                <a:solidFill>
                  <a:schemeClr val="accent1"/>
                </a:solidFill>
                <a:latin typeface="Arial" panose="020B0604020202020204" pitchFamily="34" charset="0"/>
                <a:ea typeface="+mj-ea"/>
                <a:cs typeface="Arial" panose="020B0604020202020204" pitchFamily="34" charset="0"/>
              </a:rPr>
              <a:t>3.</a:t>
            </a:r>
            <a:r>
              <a:rPr lang="zh-CN" altLang="en-US" sz="2000" b="1" dirty="0">
                <a:solidFill>
                  <a:schemeClr val="accent1"/>
                </a:solidFill>
                <a:latin typeface="Arial" panose="020B0604020202020204" pitchFamily="34" charset="0"/>
                <a:ea typeface="+mj-ea"/>
                <a:cs typeface="Arial" panose="020B0604020202020204" pitchFamily="34" charset="0"/>
              </a:rPr>
              <a:t>训练贝叶斯优化器</a:t>
            </a:r>
            <a:endParaRPr lang="en-US" altLang="zh-CN" sz="2000" b="1" dirty="0">
              <a:solidFill>
                <a:schemeClr val="accent1"/>
              </a:solidFill>
              <a:latin typeface="Arial" panose="020B0604020202020204" pitchFamily="34" charset="0"/>
              <a:ea typeface="+mj-ea"/>
              <a:cs typeface="Arial" panose="020B0604020202020204" pitchFamily="34" charset="0"/>
            </a:endParaRPr>
          </a:p>
          <a:p>
            <a:pPr>
              <a:lnSpc>
                <a:spcPct val="130000"/>
              </a:lnSpc>
            </a:pPr>
            <a:r>
              <a:rPr lang="zh-CN" altLang="en-US" dirty="0">
                <a:solidFill>
                  <a:srgbClr val="505050"/>
                </a:solidFill>
              </a:rPr>
              <a:t>输入迭代次数</a:t>
            </a:r>
            <a:endParaRPr lang="en-US" altLang="zh-CN" dirty="0">
              <a:solidFill>
                <a:srgbClr val="505050"/>
              </a:solidFill>
            </a:endParaRPr>
          </a:p>
          <a:p>
            <a:pPr>
              <a:lnSpc>
                <a:spcPct val="130000"/>
              </a:lnSpc>
            </a:pPr>
            <a:r>
              <a:rPr lang="zh-CN" altLang="en-US" dirty="0">
                <a:solidFill>
                  <a:srgbClr val="505050"/>
                </a:solidFill>
              </a:rPr>
              <a:t>选取最优参数</a:t>
            </a:r>
            <a:endParaRPr lang="en-US" altLang="zh-CN" dirty="0">
              <a:solidFill>
                <a:srgbClr val="505050"/>
              </a:solidFill>
            </a:endParaRPr>
          </a:p>
        </p:txBody>
      </p:sp>
      <p:sp>
        <p:nvSpPr>
          <p:cNvPr id="25" name="文本框 24"/>
          <p:cNvSpPr txBox="1"/>
          <p:nvPr/>
        </p:nvSpPr>
        <p:spPr>
          <a:xfrm>
            <a:off x="8832893" y="1530001"/>
            <a:ext cx="3040700" cy="1897764"/>
          </a:xfrm>
          <a:prstGeom prst="rect">
            <a:avLst/>
          </a:prstGeom>
          <a:noFill/>
        </p:spPr>
        <p:txBody>
          <a:bodyPr wrap="square" rtlCol="0">
            <a:spAutoFit/>
          </a:bodyPr>
          <a:lstStyle/>
          <a:p>
            <a:pPr>
              <a:lnSpc>
                <a:spcPct val="130000"/>
              </a:lnSpc>
            </a:pPr>
            <a:r>
              <a:rPr lang="en-US" altLang="zh-CN" sz="2000" b="1" dirty="0">
                <a:solidFill>
                  <a:schemeClr val="accent4"/>
                </a:solidFill>
                <a:latin typeface="Arial" panose="020B0604020202020204" pitchFamily="34" charset="0"/>
                <a:ea typeface="+mj-ea"/>
                <a:cs typeface="Arial" panose="020B0604020202020204" pitchFamily="34" charset="0"/>
              </a:rPr>
              <a:t>5.</a:t>
            </a:r>
            <a:r>
              <a:rPr lang="zh-CN" altLang="en-US" sz="2000" b="1" dirty="0">
                <a:solidFill>
                  <a:schemeClr val="accent4"/>
                </a:solidFill>
                <a:latin typeface="Arial" panose="020B0604020202020204" pitchFamily="34" charset="0"/>
                <a:ea typeface="+mj-ea"/>
                <a:cs typeface="Arial" panose="020B0604020202020204" pitchFamily="34" charset="0"/>
              </a:rPr>
              <a:t>引入优化过后的参数</a:t>
            </a:r>
            <a:endParaRPr lang="en-US" altLang="zh-CN" sz="2000" b="1" dirty="0">
              <a:solidFill>
                <a:schemeClr val="accent4"/>
              </a:solidFill>
              <a:latin typeface="Arial" panose="020B0604020202020204" pitchFamily="34" charset="0"/>
              <a:ea typeface="+mj-ea"/>
              <a:cs typeface="Arial" panose="020B0604020202020204" pitchFamily="34" charset="0"/>
            </a:endParaRPr>
          </a:p>
          <a:p>
            <a:pPr>
              <a:lnSpc>
                <a:spcPct val="130000"/>
              </a:lnSpc>
            </a:pPr>
            <a:r>
              <a:rPr lang="zh-CN" altLang="en-US" dirty="0">
                <a:solidFill>
                  <a:srgbClr val="505050"/>
                </a:solidFill>
              </a:rPr>
              <a:t>在训练集上训练模型</a:t>
            </a:r>
            <a:endParaRPr lang="en-US" altLang="zh-CN" dirty="0">
              <a:solidFill>
                <a:srgbClr val="505050"/>
              </a:solidFill>
            </a:endParaRPr>
          </a:p>
          <a:p>
            <a:pPr>
              <a:lnSpc>
                <a:spcPct val="130000"/>
              </a:lnSpc>
            </a:pPr>
            <a:r>
              <a:rPr lang="zh-CN" altLang="en-US" dirty="0">
                <a:solidFill>
                  <a:srgbClr val="505050"/>
                </a:solidFill>
              </a:rPr>
              <a:t>拟合最优参数</a:t>
            </a:r>
            <a:endParaRPr lang="en-US" altLang="zh-CN" dirty="0">
              <a:solidFill>
                <a:srgbClr val="505050"/>
              </a:solidFill>
            </a:endParaRPr>
          </a:p>
          <a:p>
            <a:pPr>
              <a:lnSpc>
                <a:spcPct val="130000"/>
              </a:lnSpc>
            </a:pPr>
            <a:r>
              <a:rPr lang="zh-CN" altLang="en-US" dirty="0">
                <a:solidFill>
                  <a:srgbClr val="505050"/>
                </a:solidFill>
              </a:rPr>
              <a:t>输出特征重要性</a:t>
            </a:r>
            <a:endParaRPr lang="en-US" altLang="zh-CN" dirty="0">
              <a:solidFill>
                <a:srgbClr val="505050"/>
              </a:solidFill>
            </a:endParaRPr>
          </a:p>
          <a:p>
            <a:pPr>
              <a:lnSpc>
                <a:spcPct val="130000"/>
              </a:lnSpc>
            </a:pPr>
            <a:r>
              <a:rPr lang="zh-CN" altLang="en-US" dirty="0">
                <a:solidFill>
                  <a:srgbClr val="505050"/>
                </a:solidFill>
              </a:rPr>
              <a:t>模型拟合得分评价</a:t>
            </a:r>
            <a:endParaRPr lang="zh-CN" altLang="en-US" dirty="0">
              <a:solidFill>
                <a:srgbClr val="505050"/>
              </a:solidFill>
            </a:endParaRPr>
          </a:p>
        </p:txBody>
      </p:sp>
      <p:sp>
        <p:nvSpPr>
          <p:cNvPr id="26" name="文本框 25"/>
          <p:cNvSpPr txBox="1"/>
          <p:nvPr/>
        </p:nvSpPr>
        <p:spPr>
          <a:xfrm>
            <a:off x="2741103" y="4093418"/>
            <a:ext cx="3040700" cy="1897764"/>
          </a:xfrm>
          <a:prstGeom prst="rect">
            <a:avLst/>
          </a:prstGeom>
          <a:noFill/>
        </p:spPr>
        <p:txBody>
          <a:bodyPr wrap="square" rtlCol="0">
            <a:spAutoFit/>
          </a:bodyPr>
          <a:lstStyle/>
          <a:p>
            <a:pPr>
              <a:lnSpc>
                <a:spcPct val="130000"/>
              </a:lnSpc>
            </a:pPr>
            <a:r>
              <a:rPr lang="en-US" altLang="zh-CN" sz="2000" b="1" dirty="0">
                <a:solidFill>
                  <a:schemeClr val="accent1"/>
                </a:solidFill>
                <a:latin typeface="Arial" panose="020B0604020202020204" pitchFamily="34" charset="0"/>
                <a:ea typeface="+mj-ea"/>
                <a:cs typeface="Arial" panose="020B0604020202020204" pitchFamily="34" charset="0"/>
              </a:rPr>
              <a:t>2.</a:t>
            </a:r>
            <a:r>
              <a:rPr lang="zh-CN" altLang="en-US" sz="2000" b="1" dirty="0">
                <a:solidFill>
                  <a:schemeClr val="accent1"/>
                </a:solidFill>
                <a:latin typeface="Arial" panose="020B0604020202020204" pitchFamily="34" charset="0"/>
                <a:ea typeface="+mj-ea"/>
                <a:cs typeface="Arial" panose="020B0604020202020204" pitchFamily="34" charset="0"/>
              </a:rPr>
              <a:t>模型设定</a:t>
            </a:r>
            <a:endParaRPr lang="en-US" altLang="zh-CN" sz="2000" b="1" dirty="0">
              <a:solidFill>
                <a:schemeClr val="accent1"/>
              </a:solidFill>
              <a:latin typeface="Arial" panose="020B0604020202020204" pitchFamily="34" charset="0"/>
              <a:ea typeface="+mj-ea"/>
              <a:cs typeface="Arial" panose="020B0604020202020204" pitchFamily="34" charset="0"/>
            </a:endParaRPr>
          </a:p>
          <a:p>
            <a:pPr>
              <a:lnSpc>
                <a:spcPct val="130000"/>
              </a:lnSpc>
            </a:pPr>
            <a:r>
              <a:rPr lang="zh-CN" altLang="en-US" dirty="0">
                <a:solidFill>
                  <a:srgbClr val="505050"/>
                </a:solidFill>
              </a:rPr>
              <a:t>目标函数</a:t>
            </a:r>
            <a:endParaRPr lang="en-US" altLang="zh-CN" dirty="0">
              <a:solidFill>
                <a:srgbClr val="505050"/>
              </a:solidFill>
            </a:endParaRPr>
          </a:p>
          <a:p>
            <a:pPr>
              <a:lnSpc>
                <a:spcPct val="130000"/>
              </a:lnSpc>
            </a:pPr>
            <a:r>
              <a:rPr lang="zh-CN" altLang="en-US" dirty="0">
                <a:solidFill>
                  <a:srgbClr val="505050"/>
                </a:solidFill>
              </a:rPr>
              <a:t>参数空间</a:t>
            </a:r>
            <a:endParaRPr lang="en-US" altLang="zh-CN" dirty="0">
              <a:solidFill>
                <a:srgbClr val="505050"/>
              </a:solidFill>
            </a:endParaRPr>
          </a:p>
          <a:p>
            <a:pPr>
              <a:lnSpc>
                <a:spcPct val="130000"/>
              </a:lnSpc>
            </a:pPr>
            <a:r>
              <a:rPr lang="zh-CN" altLang="en-US" dirty="0">
                <a:solidFill>
                  <a:srgbClr val="505050"/>
                </a:solidFill>
              </a:rPr>
              <a:t>优化函数</a:t>
            </a:r>
            <a:endParaRPr lang="en-US" altLang="zh-CN" dirty="0">
              <a:solidFill>
                <a:srgbClr val="505050"/>
              </a:solidFill>
            </a:endParaRPr>
          </a:p>
          <a:p>
            <a:pPr>
              <a:lnSpc>
                <a:spcPct val="130000"/>
              </a:lnSpc>
            </a:pPr>
            <a:r>
              <a:rPr lang="zh-CN" altLang="en-US" dirty="0">
                <a:solidFill>
                  <a:srgbClr val="505050"/>
                </a:solidFill>
              </a:rPr>
              <a:t>验证函数</a:t>
            </a:r>
            <a:endParaRPr lang="zh-CN" altLang="en-US" dirty="0">
              <a:solidFill>
                <a:srgbClr val="505050"/>
              </a:solidFill>
            </a:endParaRPr>
          </a:p>
        </p:txBody>
      </p:sp>
      <p:sp>
        <p:nvSpPr>
          <p:cNvPr id="27" name="文本框 26"/>
          <p:cNvSpPr txBox="1"/>
          <p:nvPr/>
        </p:nvSpPr>
        <p:spPr>
          <a:xfrm>
            <a:off x="6800001" y="4093418"/>
            <a:ext cx="3040700" cy="1537665"/>
          </a:xfrm>
          <a:prstGeom prst="rect">
            <a:avLst/>
          </a:prstGeom>
          <a:noFill/>
        </p:spPr>
        <p:txBody>
          <a:bodyPr wrap="square" rtlCol="0">
            <a:spAutoFit/>
          </a:bodyPr>
          <a:lstStyle/>
          <a:p>
            <a:pPr>
              <a:lnSpc>
                <a:spcPct val="130000"/>
              </a:lnSpc>
            </a:pPr>
            <a:r>
              <a:rPr lang="en-US" altLang="zh-CN" sz="2000" b="1" dirty="0">
                <a:solidFill>
                  <a:schemeClr val="accent1"/>
                </a:solidFill>
                <a:latin typeface="Arial" panose="020B0604020202020204" pitchFamily="34" charset="0"/>
                <a:ea typeface="+mj-ea"/>
                <a:cs typeface="Arial" panose="020B0604020202020204" pitchFamily="34" charset="0"/>
              </a:rPr>
              <a:t>4.</a:t>
            </a:r>
            <a:r>
              <a:rPr lang="zh-CN" altLang="en-US" sz="2000" b="1" dirty="0">
                <a:solidFill>
                  <a:schemeClr val="accent1"/>
                </a:solidFill>
                <a:latin typeface="Arial" panose="020B0604020202020204" pitchFamily="34" charset="0"/>
                <a:ea typeface="+mj-ea"/>
                <a:cs typeface="Arial" panose="020B0604020202020204" pitchFamily="34" charset="0"/>
              </a:rPr>
              <a:t>修改搜索空间</a:t>
            </a:r>
            <a:endParaRPr lang="en-US" altLang="zh-CN" sz="2000" b="1" dirty="0">
              <a:solidFill>
                <a:schemeClr val="accent1"/>
              </a:solidFill>
              <a:latin typeface="Arial" panose="020B0604020202020204" pitchFamily="34" charset="0"/>
              <a:ea typeface="+mj-ea"/>
              <a:cs typeface="Arial" panose="020B0604020202020204" pitchFamily="34" charset="0"/>
            </a:endParaRPr>
          </a:p>
          <a:p>
            <a:pPr>
              <a:lnSpc>
                <a:spcPct val="130000"/>
              </a:lnSpc>
            </a:pPr>
            <a:r>
              <a:rPr lang="zh-CN" altLang="en-US" dirty="0">
                <a:solidFill>
                  <a:srgbClr val="505050"/>
                </a:solidFill>
              </a:rPr>
              <a:t>依据负均方根误差变动的敏感区间，不断调整参数的取值范围，优化迭代次数</a:t>
            </a:r>
            <a:endParaRPr lang="zh-CN" altLang="en-US" dirty="0">
              <a:solidFill>
                <a:srgbClr val="50505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471247"/>
            <a:ext cx="10515600" cy="838835"/>
          </a:xfrm>
        </p:spPr>
        <p:txBody>
          <a:bodyPr/>
          <a:lstStyle/>
          <a:p>
            <a:r>
              <a:rPr lang="zh-CN" altLang="en-US" dirty="0"/>
              <a:t>选题背景与数据处理</a:t>
            </a:r>
            <a:endParaRPr lang="zh-CN" altLang="en-US" dirty="0"/>
          </a:p>
        </p:txBody>
      </p:sp>
      <p:sp>
        <p:nvSpPr>
          <p:cNvPr id="3" name="矩形 2"/>
          <p:cNvSpPr/>
          <p:nvPr/>
        </p:nvSpPr>
        <p:spPr>
          <a:xfrm>
            <a:off x="3181350" y="4324887"/>
            <a:ext cx="5829300" cy="337185"/>
          </a:xfrm>
          <a:prstGeom prst="rect">
            <a:avLst/>
          </a:prstGeom>
        </p:spPr>
        <p:txBody>
          <a:bodyPr wrap="square">
            <a:spAutoFit/>
          </a:bodyPr>
          <a:lstStyle/>
          <a:p>
            <a:pPr lvl="0" algn="dist">
              <a:defRPr/>
            </a:pPr>
            <a:r>
              <a:rPr lang="zh-CN" altLang="en-US" sz="1600" kern="0" spc="200" dirty="0">
                <a:solidFill>
                  <a:schemeClr val="bg1">
                    <a:lumMod val="75000"/>
                  </a:schemeClr>
                </a:solidFill>
                <a:ea typeface="+mj-ea"/>
                <a:cs typeface="Segoe UI Light" panose="020B0502040204020203" pitchFamily="34" charset="0"/>
              </a:rPr>
              <a:t>研究背景及数据预处理</a:t>
            </a:r>
            <a:endParaRPr lang="zh-CN" altLang="en-US" sz="1600" kern="0" spc="200" dirty="0">
              <a:solidFill>
                <a:schemeClr val="bg1">
                  <a:lumMod val="75000"/>
                </a:schemeClr>
              </a:solidFill>
              <a:ea typeface="+mj-ea"/>
              <a:cs typeface="Segoe UI Light" panose="020B0502040204020203"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0"/>
            <a:ext cx="44137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0" y="841120"/>
            <a:ext cx="4413738" cy="1987852"/>
            <a:chOff x="-2" y="3087949"/>
            <a:chExt cx="4413738" cy="1987852"/>
          </a:xfrm>
        </p:grpSpPr>
        <p:sp>
          <p:nvSpPr>
            <p:cNvPr id="39" name="文本框 38"/>
            <p:cNvSpPr txBox="1"/>
            <p:nvPr/>
          </p:nvSpPr>
          <p:spPr>
            <a:xfrm>
              <a:off x="774234" y="3087949"/>
              <a:ext cx="2865266" cy="461665"/>
            </a:xfrm>
            <a:prstGeom prst="rect">
              <a:avLst/>
            </a:prstGeom>
            <a:noFill/>
          </p:spPr>
          <p:txBody>
            <a:bodyPr wrap="square" rtlCol="0">
              <a:spAutoFit/>
            </a:bodyPr>
            <a:lstStyle/>
            <a:p>
              <a:pPr algn="ctr"/>
              <a:r>
                <a:rPr lang="zh-CN" altLang="en-US" sz="2400" b="1" spc="200" dirty="0">
                  <a:solidFill>
                    <a:schemeClr val="bg1"/>
                  </a:solidFill>
                  <a:latin typeface="+mj-ea"/>
                  <a:ea typeface="+mj-ea"/>
                </a:rPr>
                <a:t>基于</a:t>
              </a:r>
              <a:r>
                <a:rPr lang="en-US" altLang="zh-CN" sz="2400" b="1" spc="200" dirty="0">
                  <a:solidFill>
                    <a:schemeClr val="bg1"/>
                  </a:solidFill>
                  <a:latin typeface="+mj-ea"/>
                  <a:ea typeface="+mj-ea"/>
                </a:rPr>
                <a:t>TPE</a:t>
              </a:r>
              <a:r>
                <a:rPr lang="zh-CN" altLang="en-US" sz="2400" b="1" spc="200" dirty="0">
                  <a:solidFill>
                    <a:schemeClr val="bg1"/>
                  </a:solidFill>
                  <a:latin typeface="+mj-ea"/>
                  <a:ea typeface="+mj-ea"/>
                </a:rPr>
                <a:t>寻参之后</a:t>
              </a:r>
              <a:endParaRPr lang="zh-CN" altLang="en-US" sz="2400" b="1" spc="200" dirty="0">
                <a:solidFill>
                  <a:schemeClr val="bg1"/>
                </a:solidFill>
                <a:latin typeface="+mj-ea"/>
                <a:ea typeface="+mj-ea"/>
              </a:endParaRPr>
            </a:p>
          </p:txBody>
        </p:sp>
        <p:sp>
          <p:nvSpPr>
            <p:cNvPr id="45" name="文本框 44"/>
            <p:cNvSpPr txBox="1"/>
            <p:nvPr/>
          </p:nvSpPr>
          <p:spPr>
            <a:xfrm>
              <a:off x="-2" y="3549614"/>
              <a:ext cx="4413738" cy="1526187"/>
            </a:xfrm>
            <a:prstGeom prst="rect">
              <a:avLst/>
            </a:prstGeom>
            <a:noFill/>
          </p:spPr>
          <p:txBody>
            <a:bodyPr wrap="square" rtlCol="0">
              <a:spAutoFit/>
            </a:bodyPr>
            <a:lstStyle/>
            <a:p>
              <a:pPr algn="ctr">
                <a:lnSpc>
                  <a:spcPct val="150000"/>
                </a:lnSpc>
              </a:pPr>
              <a:r>
                <a:rPr lang="zh-CN" altLang="en-US" sz="1600" dirty="0"/>
                <a:t>采用特征选择后网格搜索调参的结果作为影响因素的探索模型，并以特征重要性示意图作为 变量影响力的衡量参考，结合描述性统计中所展现的结果综合评估变量的影响力。</a:t>
              </a:r>
              <a:endParaRPr lang="en-US" altLang="zh-CN" sz="1600" dirty="0">
                <a:solidFill>
                  <a:schemeClr val="bg1"/>
                </a:solidFill>
              </a:endParaRPr>
            </a:p>
          </p:txBody>
        </p:sp>
      </p:grpSp>
      <p:cxnSp>
        <p:nvCxnSpPr>
          <p:cNvPr id="66" name="直接连接符 65"/>
          <p:cNvCxnSpPr>
            <a:stCxn id="67" idx="4"/>
            <a:endCxn id="69" idx="0"/>
          </p:cNvCxnSpPr>
          <p:nvPr/>
        </p:nvCxnSpPr>
        <p:spPr>
          <a:xfrm>
            <a:off x="5105973" y="2023634"/>
            <a:ext cx="6725" cy="3104966"/>
          </a:xfrm>
          <a:prstGeom prst="line">
            <a:avLst/>
          </a:prstGeom>
          <a:noFill/>
          <a:ln w="6350" cap="flat" cmpd="sng" algn="ctr">
            <a:solidFill>
              <a:schemeClr val="accent1"/>
            </a:solidFill>
            <a:prstDash val="dash"/>
            <a:miter lim="800000"/>
          </a:ln>
          <a:effectLst/>
        </p:spPr>
      </p:cxnSp>
      <p:sp>
        <p:nvSpPr>
          <p:cNvPr id="67" name="椭圆 66"/>
          <p:cNvSpPr/>
          <p:nvPr/>
        </p:nvSpPr>
        <p:spPr>
          <a:xfrm>
            <a:off x="5014420" y="1840528"/>
            <a:ext cx="183106" cy="183106"/>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阿里巴巴普惠体 R" panose="00020600040101010101" pitchFamily="18" charset="-122"/>
              <a:cs typeface="+mn-cs"/>
            </a:endParaRPr>
          </a:p>
        </p:txBody>
      </p:sp>
      <p:sp>
        <p:nvSpPr>
          <p:cNvPr id="68" name="椭圆 67"/>
          <p:cNvSpPr/>
          <p:nvPr/>
        </p:nvSpPr>
        <p:spPr>
          <a:xfrm>
            <a:off x="5021145" y="3490074"/>
            <a:ext cx="183106" cy="183106"/>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阿里巴巴普惠体 R" panose="00020600040101010101" pitchFamily="18" charset="-122"/>
              <a:cs typeface="+mn-cs"/>
            </a:endParaRPr>
          </a:p>
        </p:txBody>
      </p:sp>
      <p:sp>
        <p:nvSpPr>
          <p:cNvPr id="69" name="椭圆 68"/>
          <p:cNvSpPr/>
          <p:nvPr/>
        </p:nvSpPr>
        <p:spPr>
          <a:xfrm>
            <a:off x="5021145" y="5128600"/>
            <a:ext cx="183106" cy="183106"/>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阿里巴巴普惠体 R" panose="00020600040101010101" pitchFamily="18" charset="-122"/>
              <a:cs typeface="+mn-cs"/>
            </a:endParaRPr>
          </a:p>
        </p:txBody>
      </p:sp>
      <p:pic>
        <p:nvPicPr>
          <p:cNvPr id="7" name="图形 6"/>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894196" y="1051215"/>
            <a:ext cx="456053" cy="456053"/>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7819" y="340868"/>
            <a:ext cx="6819047" cy="6298412"/>
          </a:xfrm>
          <a:prstGeom prst="rect">
            <a:avLst/>
          </a:prstGeom>
        </p:spPr>
      </p:pic>
      <p:sp>
        <p:nvSpPr>
          <p:cNvPr id="5" name="文本框 4"/>
          <p:cNvSpPr txBox="1"/>
          <p:nvPr/>
        </p:nvSpPr>
        <p:spPr>
          <a:xfrm>
            <a:off x="0" y="3114452"/>
            <a:ext cx="4413738" cy="3416320"/>
          </a:xfrm>
          <a:prstGeom prst="rect">
            <a:avLst/>
          </a:prstGeom>
          <a:noFill/>
        </p:spPr>
        <p:txBody>
          <a:bodyPr wrap="square" rtlCol="0">
            <a:spAutoFit/>
          </a:bodyPr>
          <a:lstStyle/>
          <a:p>
            <a:pPr algn="ctr"/>
            <a:r>
              <a:rPr lang="zh-CN" altLang="en-US" sz="2400" b="1" spc="200" dirty="0">
                <a:solidFill>
                  <a:schemeClr val="bg1"/>
                </a:solidFill>
                <a:latin typeface="+mj-ea"/>
                <a:ea typeface="+mj-ea"/>
              </a:rPr>
              <a:t>整体来看，最小工作年限</a:t>
            </a:r>
            <a:r>
              <a:rPr lang="en-US" altLang="zh-CN" sz="2400" b="1" spc="200" dirty="0">
                <a:solidFill>
                  <a:schemeClr val="bg1"/>
                </a:solidFill>
                <a:latin typeface="+mj-ea"/>
                <a:ea typeface="+mj-ea"/>
              </a:rPr>
              <a:t>(min_exp_5)</a:t>
            </a:r>
            <a:r>
              <a:rPr lang="zh-CN" altLang="en-US" sz="2400" b="1" spc="200" dirty="0">
                <a:solidFill>
                  <a:schemeClr val="bg1"/>
                </a:solidFill>
                <a:latin typeface="+mj-ea"/>
                <a:ea typeface="+mj-ea"/>
              </a:rPr>
              <a:t>，城市发展状况</a:t>
            </a:r>
            <a:r>
              <a:rPr lang="en-US" altLang="zh-CN" sz="2400" b="1" spc="200" dirty="0">
                <a:solidFill>
                  <a:schemeClr val="bg1"/>
                </a:solidFill>
                <a:latin typeface="+mj-ea"/>
                <a:ea typeface="+mj-ea"/>
              </a:rPr>
              <a:t>(cclass_4 &amp; cclass_3),</a:t>
            </a:r>
            <a:r>
              <a:rPr lang="zh-CN" altLang="en-US" sz="2400" b="1" spc="200" dirty="0">
                <a:solidFill>
                  <a:schemeClr val="bg1"/>
                </a:solidFill>
                <a:latin typeface="+mj-ea"/>
                <a:ea typeface="+mj-ea"/>
              </a:rPr>
              <a:t>福利总数</a:t>
            </a:r>
            <a:r>
              <a:rPr lang="en-US" altLang="zh-CN" sz="2400" b="1" spc="200" dirty="0">
                <a:solidFill>
                  <a:schemeClr val="bg1"/>
                </a:solidFill>
                <a:latin typeface="+mj-ea"/>
                <a:ea typeface="+mj-ea"/>
              </a:rPr>
              <a:t>(</a:t>
            </a:r>
            <a:r>
              <a:rPr lang="en-US" altLang="zh-CN" sz="2400" b="1" spc="200" dirty="0" err="1">
                <a:solidFill>
                  <a:schemeClr val="bg1"/>
                </a:solidFill>
                <a:latin typeface="+mj-ea"/>
                <a:ea typeface="+mj-ea"/>
              </a:rPr>
              <a:t>ebenefit</a:t>
            </a:r>
            <a:r>
              <a:rPr lang="en-US" altLang="zh-CN" sz="2400" b="1" spc="200" dirty="0">
                <a:solidFill>
                  <a:schemeClr val="bg1"/>
                </a:solidFill>
                <a:latin typeface="+mj-ea"/>
                <a:ea typeface="+mj-ea"/>
              </a:rPr>
              <a:t>),</a:t>
            </a:r>
            <a:r>
              <a:rPr lang="zh-CN" altLang="en-US" sz="2400" b="1" spc="200" dirty="0">
                <a:solidFill>
                  <a:schemeClr val="bg1"/>
                </a:solidFill>
                <a:latin typeface="+mj-ea"/>
                <a:ea typeface="+mj-ea"/>
              </a:rPr>
              <a:t>公司规模（</a:t>
            </a:r>
            <a:r>
              <a:rPr lang="en-US" altLang="zh-CN" sz="2400" b="1" spc="200" dirty="0">
                <a:solidFill>
                  <a:schemeClr val="bg1"/>
                </a:solidFill>
                <a:latin typeface="+mj-ea"/>
                <a:ea typeface="+mj-ea"/>
              </a:rPr>
              <a:t>csize_4</a:t>
            </a:r>
            <a:r>
              <a:rPr lang="zh-CN" altLang="en-US" sz="2400" b="1" spc="200" dirty="0">
                <a:solidFill>
                  <a:schemeClr val="bg1"/>
                </a:solidFill>
                <a:latin typeface="+mj-ea"/>
                <a:ea typeface="+mj-ea"/>
              </a:rPr>
              <a:t>）四个方面均存在对工资额高低有重要影响的变量，可见挖掘一个岗位工资额高低需要从多个维度进行考量。</a:t>
            </a:r>
            <a:endParaRPr lang="zh-CN" altLang="en-US" sz="2400" b="1" spc="200" dirty="0">
              <a:solidFill>
                <a:schemeClr val="bg1"/>
              </a:solidFill>
              <a:latin typeface="+mj-ea"/>
              <a:ea typeface="+mj-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466510"/>
            <a:ext cx="10515600" cy="848309"/>
          </a:xfrm>
        </p:spPr>
        <p:txBody>
          <a:bodyPr/>
          <a:lstStyle/>
          <a:p>
            <a:r>
              <a:rPr lang="zh-CN" altLang="en-US" dirty="0"/>
              <a:t>总结与建议</a:t>
            </a:r>
            <a:endParaRPr lang="zh-CN" altLang="en-US" dirty="0"/>
          </a:p>
        </p:txBody>
      </p:sp>
      <p:sp>
        <p:nvSpPr>
          <p:cNvPr id="4" name="矩形 3"/>
          <p:cNvSpPr/>
          <p:nvPr/>
        </p:nvSpPr>
        <p:spPr>
          <a:xfrm>
            <a:off x="3181350" y="4324887"/>
            <a:ext cx="5829300" cy="338554"/>
          </a:xfrm>
          <a:prstGeom prst="rect">
            <a:avLst/>
          </a:prstGeom>
        </p:spPr>
        <p:txBody>
          <a:bodyPr wrap="square">
            <a:spAutoFit/>
          </a:bodyPr>
          <a:lstStyle/>
          <a:p>
            <a:pPr lvl="0" algn="dist">
              <a:defRPr/>
            </a:pPr>
            <a:r>
              <a:rPr lang="en-US" altLang="zh-CN" sz="1600" kern="0" spc="200" dirty="0">
                <a:solidFill>
                  <a:schemeClr val="bg1">
                    <a:lumMod val="75000"/>
                  </a:schemeClr>
                </a:solidFill>
                <a:ea typeface="+mj-ea"/>
                <a:cs typeface="Segoe UI Light" panose="020B0502040204020203" pitchFamily="34" charset="0"/>
              </a:rPr>
              <a:t>ENTER YOUR SUBTITLE</a:t>
            </a:r>
            <a:endParaRPr lang="en-US" altLang="zh-CN" sz="1600" kern="0" spc="200" dirty="0">
              <a:solidFill>
                <a:schemeClr val="bg1">
                  <a:lumMod val="75000"/>
                </a:schemeClr>
              </a:solidFill>
              <a:ea typeface="+mj-ea"/>
              <a:cs typeface="Segoe UI Light" panose="020B0502040204020203" pitchFamily="34" charset="0"/>
            </a:endParaRPr>
          </a:p>
        </p:txBody>
      </p:sp>
      <p:pic>
        <p:nvPicPr>
          <p:cNvPr id="3" name="图片 2"/>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结论建议</a:t>
            </a:r>
            <a:endParaRPr lang="zh-CN" altLang="en-US" dirty="0"/>
          </a:p>
        </p:txBody>
      </p:sp>
      <p:sp>
        <p:nvSpPr>
          <p:cNvPr id="3" name="矩形 2"/>
          <p:cNvSpPr/>
          <p:nvPr/>
        </p:nvSpPr>
        <p:spPr>
          <a:xfrm>
            <a:off x="512463" y="1277143"/>
            <a:ext cx="2137429" cy="1512116"/>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R" panose="00020600040101010101" pitchFamily="18" charset="-122"/>
              <a:cs typeface="+mn-cs"/>
            </a:endParaRPr>
          </a:p>
        </p:txBody>
      </p:sp>
      <p:sp>
        <p:nvSpPr>
          <p:cNvPr id="4" name="矩形 3"/>
          <p:cNvSpPr/>
          <p:nvPr/>
        </p:nvSpPr>
        <p:spPr>
          <a:xfrm>
            <a:off x="2608916" y="1277143"/>
            <a:ext cx="9060796" cy="1512116"/>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R" panose="00020600040101010101" pitchFamily="18" charset="-122"/>
              <a:cs typeface="+mn-cs"/>
            </a:endParaRPr>
          </a:p>
        </p:txBody>
      </p:sp>
      <p:sp>
        <p:nvSpPr>
          <p:cNvPr id="5" name="文本框 4"/>
          <p:cNvSpPr txBox="1"/>
          <p:nvPr/>
        </p:nvSpPr>
        <p:spPr>
          <a:xfrm>
            <a:off x="579063" y="1306696"/>
            <a:ext cx="1963254" cy="1485920"/>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1" lang="zh-CN" altLang="en-US" sz="24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rPr>
              <a:t>①</a:t>
            </a:r>
            <a:endParaRPr kumimoji="1" lang="en-US" altLang="zh-CN" sz="24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endParaRPr>
          </a:p>
          <a:p>
            <a:pPr marL="0" marR="0" lvl="0" indent="0" algn="ctr" defTabSz="914400" eaLnBrk="1" fontAlgn="auto" latinLnBrk="0" hangingPunct="1">
              <a:lnSpc>
                <a:spcPct val="130000"/>
              </a:lnSpc>
              <a:spcBef>
                <a:spcPts val="0"/>
              </a:spcBef>
              <a:spcAft>
                <a:spcPts val="0"/>
              </a:spcAft>
              <a:buClrTx/>
              <a:buSzTx/>
              <a:buFontTx/>
              <a:buNone/>
              <a:defRPr/>
            </a:pPr>
            <a:r>
              <a:rPr kumimoji="1" lang="zh-CN" altLang="en-US" sz="2400" b="1" i="0" u="none" strike="noStrike" kern="0" cap="none" spc="100" normalizeH="0" noProof="0" dirty="0">
                <a:ln>
                  <a:noFill/>
                </a:ln>
                <a:solidFill>
                  <a:prstClr val="white"/>
                </a:solidFill>
                <a:effectLst/>
                <a:uLnTx/>
                <a:uFillTx/>
                <a:latin typeface="微软雅黑" panose="020B0503020204020204" charset="-122"/>
                <a:ea typeface="微软雅黑" panose="020B0503020204020204" charset="-122"/>
              </a:rPr>
              <a:t>预期工资</a:t>
            </a:r>
            <a:endParaRPr kumimoji="1" lang="en-US" altLang="zh-CN" sz="2400" b="1" i="0" u="none" strike="noStrike" kern="0" cap="none" spc="100" normalizeH="0" noProof="0" dirty="0">
              <a:ln>
                <a:noFill/>
              </a:ln>
              <a:solidFill>
                <a:prstClr val="white"/>
              </a:solidFill>
              <a:effectLst/>
              <a:uLnTx/>
              <a:uFillTx/>
              <a:latin typeface="微软雅黑" panose="020B0503020204020204" charset="-122"/>
              <a:ea typeface="微软雅黑" panose="020B0503020204020204" charset="-122"/>
            </a:endParaRPr>
          </a:p>
          <a:p>
            <a:pPr marL="0" marR="0" lvl="0" indent="0" algn="ctr" defTabSz="914400" eaLnBrk="1" fontAlgn="auto" latinLnBrk="0" hangingPunct="1">
              <a:lnSpc>
                <a:spcPct val="130000"/>
              </a:lnSpc>
              <a:spcBef>
                <a:spcPts val="0"/>
              </a:spcBef>
              <a:spcAft>
                <a:spcPts val="0"/>
              </a:spcAft>
              <a:buClrTx/>
              <a:buSzTx/>
              <a:buFontTx/>
              <a:buNone/>
              <a:defRPr/>
            </a:pPr>
            <a:r>
              <a:rPr kumimoji="1" lang="zh-CN" altLang="en-US" sz="2400" b="1" kern="0" spc="100" dirty="0">
                <a:solidFill>
                  <a:prstClr val="white"/>
                </a:solidFill>
                <a:latin typeface="微软雅黑" panose="020B0503020204020204" charset="-122"/>
                <a:ea typeface="微软雅黑" panose="020B0503020204020204" charset="-122"/>
              </a:rPr>
              <a:t>水平</a:t>
            </a:r>
            <a:endParaRPr kumimoji="1" lang="zh-CN" altLang="en-US" sz="2400" b="1" i="0" u="none" strike="noStrike" kern="0" cap="none" spc="100" normalizeH="0" noProof="0" dirty="0">
              <a:ln>
                <a:noFill/>
              </a:ln>
              <a:solidFill>
                <a:prstClr val="white"/>
              </a:solidFill>
              <a:effectLst/>
              <a:uLnTx/>
              <a:uFillTx/>
              <a:latin typeface="微软雅黑" panose="020B0503020204020204" charset="-122"/>
              <a:ea typeface="微软雅黑" panose="020B0503020204020204" charset="-122"/>
            </a:endParaRPr>
          </a:p>
        </p:txBody>
      </p:sp>
      <p:sp>
        <p:nvSpPr>
          <p:cNvPr id="6" name="文本框 5"/>
          <p:cNvSpPr txBox="1"/>
          <p:nvPr/>
        </p:nvSpPr>
        <p:spPr>
          <a:xfrm>
            <a:off x="2985981" y="1425887"/>
            <a:ext cx="8729843" cy="1200329"/>
          </a:xfrm>
          <a:prstGeom prst="rect">
            <a:avLst/>
          </a:prstGeom>
          <a:noFill/>
        </p:spPr>
        <p:txBody>
          <a:bodyPr wrap="square" rtlCol="0">
            <a:spAutoFit/>
          </a:bodyPr>
          <a:lstStyle/>
          <a:p>
            <a:r>
              <a:rPr lang="en-US" altLang="zh-CN" dirty="0"/>
              <a:t>     </a:t>
            </a:r>
            <a:r>
              <a:rPr lang="zh-CN" altLang="en-US" dirty="0"/>
              <a:t>综合决策树回归、线性回归、随机森林和</a:t>
            </a:r>
            <a:r>
              <a:rPr lang="en-US" altLang="zh-CN" dirty="0"/>
              <a:t>GBDT</a:t>
            </a:r>
            <a:r>
              <a:rPr lang="zh-CN" altLang="en-US" dirty="0"/>
              <a:t>模型的结果，结合描述性统计中所展现的结果综合评估变量的影响力，从上次最小工作年限，公司规模，福利总数，城市发展状况，岗位类别五个方面对案例进行分析解释，并对求职者给出相应的工资预期水平的建议。</a:t>
            </a:r>
            <a:endParaRPr lang="zh-CN" altLang="en-US" dirty="0"/>
          </a:p>
        </p:txBody>
      </p:sp>
      <p:sp>
        <p:nvSpPr>
          <p:cNvPr id="7" name="矩形 6"/>
          <p:cNvSpPr/>
          <p:nvPr/>
        </p:nvSpPr>
        <p:spPr>
          <a:xfrm>
            <a:off x="512463" y="2969080"/>
            <a:ext cx="2137429" cy="1512116"/>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R" panose="00020600040101010101" pitchFamily="18" charset="-122"/>
              <a:cs typeface="+mn-cs"/>
            </a:endParaRPr>
          </a:p>
        </p:txBody>
      </p:sp>
      <p:sp>
        <p:nvSpPr>
          <p:cNvPr id="8" name="矩形 7"/>
          <p:cNvSpPr/>
          <p:nvPr/>
        </p:nvSpPr>
        <p:spPr>
          <a:xfrm>
            <a:off x="2608916" y="2969080"/>
            <a:ext cx="9060796" cy="1512116"/>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R" panose="00020600040101010101" pitchFamily="18" charset="-122"/>
              <a:cs typeface="+mn-cs"/>
            </a:endParaRPr>
          </a:p>
        </p:txBody>
      </p:sp>
      <p:sp>
        <p:nvSpPr>
          <p:cNvPr id="9" name="文本框 8"/>
          <p:cNvSpPr txBox="1"/>
          <p:nvPr/>
        </p:nvSpPr>
        <p:spPr>
          <a:xfrm>
            <a:off x="579063" y="2969080"/>
            <a:ext cx="1963254" cy="1485920"/>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1" lang="zh-CN" altLang="en-US" sz="24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rPr>
              <a:t>②</a:t>
            </a:r>
            <a:endParaRPr kumimoji="1" lang="en-US" altLang="zh-CN" sz="24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endParaRPr>
          </a:p>
          <a:p>
            <a:pPr marL="0" marR="0" lvl="0" indent="0" algn="ctr" defTabSz="914400" eaLnBrk="1" fontAlgn="auto" latinLnBrk="0" hangingPunct="1">
              <a:lnSpc>
                <a:spcPct val="130000"/>
              </a:lnSpc>
              <a:spcBef>
                <a:spcPts val="0"/>
              </a:spcBef>
              <a:spcAft>
                <a:spcPts val="0"/>
              </a:spcAft>
              <a:buClrTx/>
              <a:buSzTx/>
              <a:buFontTx/>
              <a:buNone/>
              <a:defRPr/>
            </a:pPr>
            <a:r>
              <a:rPr kumimoji="1" lang="zh-CN" altLang="en-US" sz="2400" b="1" i="0" u="none" strike="noStrike" kern="0" cap="none" spc="100" normalizeH="0" noProof="0" dirty="0">
                <a:ln>
                  <a:noFill/>
                </a:ln>
                <a:solidFill>
                  <a:prstClr val="white"/>
                </a:solidFill>
                <a:effectLst/>
                <a:uLnTx/>
                <a:uFillTx/>
                <a:latin typeface="微软雅黑" panose="020B0503020204020204" charset="-122"/>
                <a:ea typeface="微软雅黑" panose="020B0503020204020204" charset="-122"/>
              </a:rPr>
              <a:t>城市发展与工作经验</a:t>
            </a:r>
            <a:endParaRPr kumimoji="1" lang="zh-CN" altLang="en-US" sz="2400" b="1" i="0" u="none" strike="noStrike" kern="0" cap="none" spc="100" normalizeH="0" noProof="0" dirty="0">
              <a:ln>
                <a:noFill/>
              </a:ln>
              <a:solidFill>
                <a:prstClr val="white"/>
              </a:solidFill>
              <a:effectLst/>
              <a:uLnTx/>
              <a:uFillTx/>
              <a:latin typeface="微软雅黑" panose="020B0503020204020204" charset="-122"/>
              <a:ea typeface="微软雅黑" panose="020B0503020204020204" charset="-122"/>
            </a:endParaRPr>
          </a:p>
        </p:txBody>
      </p:sp>
      <p:sp>
        <p:nvSpPr>
          <p:cNvPr id="10" name="文本框 9"/>
          <p:cNvSpPr txBox="1"/>
          <p:nvPr/>
        </p:nvSpPr>
        <p:spPr>
          <a:xfrm>
            <a:off x="2985981" y="3117824"/>
            <a:ext cx="8683731" cy="825932"/>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kern="100" dirty="0">
                <a:solidFill>
                  <a:prstClr val="black">
                    <a:lumMod val="85000"/>
                    <a:lumOff val="15000"/>
                  </a:prstClr>
                </a:solidFill>
                <a:latin typeface="阿里巴巴普惠体 R" panose="00020600040101010101" pitchFamily="18" charset="-122"/>
                <a:cs typeface="宋体" panose="02010600030101010101" pitchFamily="2" charset="-122"/>
              </a:rPr>
              <a:t>对于外部环境，岗位所在城市的发展水平决定了该岗位工资的基本水平。</a:t>
            </a:r>
            <a:endParaRPr lang="en-US" altLang="zh-CN" kern="100" dirty="0">
              <a:solidFill>
                <a:prstClr val="black">
                  <a:lumMod val="85000"/>
                  <a:lumOff val="15000"/>
                </a:prstClr>
              </a:solidFill>
              <a:latin typeface="阿里巴巴普惠体 R" panose="00020600040101010101" pitchFamily="18" charset="-122"/>
              <a:cs typeface="宋体" panose="02010600030101010101" pitchFamily="2" charset="-122"/>
            </a:endParaRPr>
          </a:p>
          <a:p>
            <a:pPr marL="285750" indent="-285750">
              <a:lnSpc>
                <a:spcPct val="140000"/>
              </a:lnSpc>
              <a:buFont typeface="Arial" panose="020B0604020202020204" pitchFamily="34" charset="0"/>
              <a:buChar char="•"/>
            </a:pPr>
            <a:r>
              <a:rPr lang="zh-CN" altLang="en-US" kern="100" dirty="0">
                <a:solidFill>
                  <a:prstClr val="black">
                    <a:lumMod val="85000"/>
                    <a:lumOff val="15000"/>
                  </a:prstClr>
                </a:solidFill>
                <a:latin typeface="阿里巴巴普惠体 R" panose="00020600040101010101" pitchFamily="18" charset="-122"/>
                <a:cs typeface="宋体" panose="02010600030101010101" pitchFamily="2" charset="-122"/>
              </a:rPr>
              <a:t>对于自身而言，拥有越多的工作经验越容易找到更高薪资水平的工作。</a:t>
            </a:r>
            <a:endParaRPr lang="en-US" altLang="zh-CN" dirty="0">
              <a:solidFill>
                <a:schemeClr val="tx1">
                  <a:lumMod val="95000"/>
                  <a:lumOff val="5000"/>
                </a:schemeClr>
              </a:solidFill>
            </a:endParaRPr>
          </a:p>
        </p:txBody>
      </p:sp>
      <p:sp>
        <p:nvSpPr>
          <p:cNvPr id="11" name="矩形 10"/>
          <p:cNvSpPr/>
          <p:nvPr/>
        </p:nvSpPr>
        <p:spPr>
          <a:xfrm>
            <a:off x="512463" y="4661017"/>
            <a:ext cx="2137429" cy="1512116"/>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R" panose="00020600040101010101" pitchFamily="18" charset="-122"/>
              <a:cs typeface="+mn-cs"/>
            </a:endParaRPr>
          </a:p>
        </p:txBody>
      </p:sp>
      <p:sp>
        <p:nvSpPr>
          <p:cNvPr id="12" name="矩形 11"/>
          <p:cNvSpPr/>
          <p:nvPr/>
        </p:nvSpPr>
        <p:spPr>
          <a:xfrm>
            <a:off x="2608916" y="4661017"/>
            <a:ext cx="9060796" cy="1512116"/>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R" panose="00020600040101010101" pitchFamily="18" charset="-122"/>
              <a:cs typeface="+mn-cs"/>
            </a:endParaRPr>
          </a:p>
        </p:txBody>
      </p:sp>
      <p:sp>
        <p:nvSpPr>
          <p:cNvPr id="13" name="文本框 12"/>
          <p:cNvSpPr txBox="1"/>
          <p:nvPr/>
        </p:nvSpPr>
        <p:spPr>
          <a:xfrm>
            <a:off x="599550" y="4634821"/>
            <a:ext cx="1963254" cy="1485920"/>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1" lang="zh-CN" altLang="en-US" sz="24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rPr>
              <a:t>③</a:t>
            </a:r>
            <a:endParaRPr kumimoji="1" lang="en-US" altLang="zh-CN" sz="24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endParaRPr>
          </a:p>
          <a:p>
            <a:pPr marL="0" marR="0" lvl="0" indent="0" algn="ctr" defTabSz="914400" eaLnBrk="1" fontAlgn="auto" latinLnBrk="0" hangingPunct="1">
              <a:lnSpc>
                <a:spcPct val="130000"/>
              </a:lnSpc>
              <a:spcBef>
                <a:spcPts val="0"/>
              </a:spcBef>
              <a:spcAft>
                <a:spcPts val="0"/>
              </a:spcAft>
              <a:buClrTx/>
              <a:buSzTx/>
              <a:buFontTx/>
              <a:buNone/>
              <a:defRPr/>
            </a:pPr>
            <a:r>
              <a:rPr kumimoji="1" lang="zh-CN" altLang="en-US" sz="2400" b="1" kern="0" spc="100" dirty="0">
                <a:solidFill>
                  <a:prstClr val="white"/>
                </a:solidFill>
                <a:latin typeface="微软雅黑" panose="020B0503020204020204" charset="-122"/>
                <a:ea typeface="微软雅黑" panose="020B0503020204020204" charset="-122"/>
              </a:rPr>
              <a:t>福利待遇与岗位类别</a:t>
            </a:r>
            <a:endParaRPr kumimoji="1" lang="zh-CN" altLang="en-US" sz="2400" b="1" i="0" u="none" strike="noStrike" kern="0" cap="none" spc="100" normalizeH="0" noProof="0" dirty="0">
              <a:ln>
                <a:noFill/>
              </a:ln>
              <a:solidFill>
                <a:prstClr val="white"/>
              </a:solidFill>
              <a:effectLst/>
              <a:uLnTx/>
              <a:uFillTx/>
              <a:latin typeface="微软雅黑" panose="020B0503020204020204" charset="-122"/>
              <a:ea typeface="微软雅黑" panose="020B0503020204020204" charset="-122"/>
            </a:endParaRPr>
          </a:p>
        </p:txBody>
      </p:sp>
      <p:sp>
        <p:nvSpPr>
          <p:cNvPr id="14" name="文本框 13"/>
          <p:cNvSpPr txBox="1"/>
          <p:nvPr/>
        </p:nvSpPr>
        <p:spPr>
          <a:xfrm>
            <a:off x="2985980" y="4632818"/>
            <a:ext cx="8729843" cy="1601529"/>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kern="100" dirty="0">
                <a:solidFill>
                  <a:prstClr val="black">
                    <a:lumMod val="85000"/>
                    <a:lumOff val="15000"/>
                  </a:prstClr>
                </a:solidFill>
                <a:latin typeface="阿里巴巴普惠体 R" panose="00020600040101010101" pitchFamily="18" charset="-122"/>
                <a:cs typeface="宋体" panose="02010600030101010101" pitchFamily="2" charset="-122"/>
              </a:rPr>
              <a:t>公司的福利待遇侧面反映岗位的薪资水平，不仅要工资高，还要有额外的福利待遇激励员工创造价值。</a:t>
            </a:r>
            <a:endParaRPr lang="en-US" altLang="zh-CN" kern="100" dirty="0">
              <a:solidFill>
                <a:prstClr val="black">
                  <a:lumMod val="85000"/>
                  <a:lumOff val="15000"/>
                </a:prstClr>
              </a:solidFill>
              <a:latin typeface="阿里巴巴普惠体 R" panose="00020600040101010101" pitchFamily="18" charset="-122"/>
              <a:cs typeface="宋体" panose="02010600030101010101" pitchFamily="2" charset="-122"/>
            </a:endParaRPr>
          </a:p>
          <a:p>
            <a:pPr marL="285750" indent="-285750">
              <a:lnSpc>
                <a:spcPct val="140000"/>
              </a:lnSpc>
              <a:buFont typeface="Arial" panose="020B0604020202020204" pitchFamily="34" charset="0"/>
              <a:buChar char="•"/>
            </a:pPr>
            <a:r>
              <a:rPr lang="zh-CN" altLang="en-US" kern="100" dirty="0">
                <a:solidFill>
                  <a:prstClr val="black">
                    <a:lumMod val="85000"/>
                    <a:lumOff val="15000"/>
                  </a:prstClr>
                </a:solidFill>
                <a:latin typeface="阿里巴巴普惠体 R" panose="00020600040101010101" pitchFamily="18" charset="-122"/>
                <a:cs typeface="宋体" panose="02010600030101010101" pitchFamily="2" charset="-122"/>
              </a:rPr>
              <a:t>岗位类别上反映了该工作岗位在价值链上不同环节的价值创造份额，某些特定的岗位可能带来更高的年薪。</a:t>
            </a:r>
            <a:endParaRPr lang="en-US" altLang="zh-CN" dirty="0">
              <a:solidFill>
                <a:schemeClr val="tx1">
                  <a:lumMod val="95000"/>
                  <a:lumOff val="5000"/>
                </a:scheme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BONUS: GBDT+LR</a:t>
            </a:r>
            <a:r>
              <a:rPr lang="zh-CN" altLang="en-US" dirty="0"/>
              <a:t>对</a:t>
            </a:r>
            <a:r>
              <a:rPr lang="en-US" altLang="zh-CN" dirty="0"/>
              <a:t>CTR</a:t>
            </a:r>
            <a:r>
              <a:rPr lang="zh-CN" altLang="en-US" dirty="0"/>
              <a:t>进行预估</a:t>
            </a:r>
            <a:endParaRPr lang="zh-CN" altLang="en-US" dirty="0"/>
          </a:p>
        </p:txBody>
      </p:sp>
      <p:sp>
        <p:nvSpPr>
          <p:cNvPr id="23" name="椭圆 22"/>
          <p:cNvSpPr/>
          <p:nvPr/>
        </p:nvSpPr>
        <p:spPr>
          <a:xfrm>
            <a:off x="863145" y="1746250"/>
            <a:ext cx="1466850" cy="146685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Segoe UI Light" panose="020B0502040204020203"/>
              <a:ea typeface="阿里巴巴普惠体 R" panose="00020600040101010101" pitchFamily="18" charset="-122"/>
              <a:cs typeface="+mn-cs"/>
            </a:endParaRPr>
          </a:p>
        </p:txBody>
      </p:sp>
      <p:sp>
        <p:nvSpPr>
          <p:cNvPr id="24" name="椭圆 23"/>
          <p:cNvSpPr/>
          <p:nvPr/>
        </p:nvSpPr>
        <p:spPr>
          <a:xfrm>
            <a:off x="3112860" y="1746250"/>
            <a:ext cx="1466850" cy="146685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Segoe UI Light" panose="020B0502040204020203"/>
              <a:ea typeface="阿里巴巴普惠体 R" panose="00020600040101010101" pitchFamily="18" charset="-122"/>
              <a:cs typeface="+mn-cs"/>
            </a:endParaRPr>
          </a:p>
        </p:txBody>
      </p:sp>
      <p:sp>
        <p:nvSpPr>
          <p:cNvPr id="25" name="椭圆 24"/>
          <p:cNvSpPr/>
          <p:nvPr/>
        </p:nvSpPr>
        <p:spPr>
          <a:xfrm>
            <a:off x="5362575" y="1746250"/>
            <a:ext cx="1466850" cy="146685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Segoe UI Light" panose="020B0502040204020203"/>
              <a:ea typeface="阿里巴巴普惠体 R" panose="00020600040101010101" pitchFamily="18" charset="-122"/>
              <a:cs typeface="+mn-cs"/>
            </a:endParaRPr>
          </a:p>
        </p:txBody>
      </p:sp>
      <p:sp>
        <p:nvSpPr>
          <p:cNvPr id="26" name="椭圆 25"/>
          <p:cNvSpPr/>
          <p:nvPr/>
        </p:nvSpPr>
        <p:spPr>
          <a:xfrm>
            <a:off x="7612290" y="1746250"/>
            <a:ext cx="1466850" cy="146685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Segoe UI Light" panose="020B0502040204020203"/>
              <a:ea typeface="阿里巴巴普惠体 R" panose="00020600040101010101" pitchFamily="18" charset="-122"/>
              <a:cs typeface="+mn-cs"/>
            </a:endParaRPr>
          </a:p>
        </p:txBody>
      </p:sp>
      <p:sp>
        <p:nvSpPr>
          <p:cNvPr id="27" name="椭圆 26"/>
          <p:cNvSpPr/>
          <p:nvPr/>
        </p:nvSpPr>
        <p:spPr>
          <a:xfrm>
            <a:off x="9862005" y="1746250"/>
            <a:ext cx="1466850" cy="146685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Segoe UI Light" panose="020B0502040204020203"/>
              <a:ea typeface="阿里巴巴普惠体 R" panose="00020600040101010101" pitchFamily="18" charset="-122"/>
              <a:cs typeface="+mn-cs"/>
            </a:endParaRPr>
          </a:p>
        </p:txBody>
      </p:sp>
      <p:sp>
        <p:nvSpPr>
          <p:cNvPr id="28" name="箭头: V 形 27"/>
          <p:cNvSpPr/>
          <p:nvPr/>
        </p:nvSpPr>
        <p:spPr>
          <a:xfrm>
            <a:off x="2548825" y="2237241"/>
            <a:ext cx="345204" cy="484868"/>
          </a:xfrm>
          <a:prstGeom prst="chevron">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Segoe UI Light" panose="020B0502040204020203"/>
              <a:ea typeface="阿里巴巴普惠体 R" panose="00020600040101010101" pitchFamily="18" charset="-122"/>
              <a:cs typeface="+mn-cs"/>
            </a:endParaRPr>
          </a:p>
        </p:txBody>
      </p:sp>
      <p:sp>
        <p:nvSpPr>
          <p:cNvPr id="29" name="箭头: V 形 28"/>
          <p:cNvSpPr/>
          <p:nvPr/>
        </p:nvSpPr>
        <p:spPr>
          <a:xfrm>
            <a:off x="4817394" y="2237241"/>
            <a:ext cx="345204" cy="484868"/>
          </a:xfrm>
          <a:prstGeom prst="chevron">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Segoe UI Light" panose="020B0502040204020203"/>
              <a:ea typeface="阿里巴巴普惠体 R" panose="00020600040101010101" pitchFamily="18" charset="-122"/>
              <a:cs typeface="+mn-cs"/>
            </a:endParaRPr>
          </a:p>
        </p:txBody>
      </p:sp>
      <p:sp>
        <p:nvSpPr>
          <p:cNvPr id="30" name="箭头: V 形 29"/>
          <p:cNvSpPr/>
          <p:nvPr/>
        </p:nvSpPr>
        <p:spPr>
          <a:xfrm>
            <a:off x="7085963" y="2237241"/>
            <a:ext cx="345204" cy="484868"/>
          </a:xfrm>
          <a:prstGeom prst="chevron">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Segoe UI Light" panose="020B0502040204020203"/>
              <a:ea typeface="阿里巴巴普惠体 R" panose="00020600040101010101" pitchFamily="18" charset="-122"/>
              <a:cs typeface="+mn-cs"/>
            </a:endParaRPr>
          </a:p>
        </p:txBody>
      </p:sp>
      <p:sp>
        <p:nvSpPr>
          <p:cNvPr id="31" name="箭头: V 形 30"/>
          <p:cNvSpPr/>
          <p:nvPr/>
        </p:nvSpPr>
        <p:spPr>
          <a:xfrm>
            <a:off x="9354532" y="2237241"/>
            <a:ext cx="345204" cy="484868"/>
          </a:xfrm>
          <a:prstGeom prst="chevron">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Segoe UI Light" panose="020B0502040204020203"/>
              <a:ea typeface="阿里巴巴普惠体 R" panose="00020600040101010101" pitchFamily="18" charset="-122"/>
              <a:cs typeface="+mn-cs"/>
            </a:endParaRPr>
          </a:p>
        </p:txBody>
      </p:sp>
      <p:sp>
        <p:nvSpPr>
          <p:cNvPr id="32" name="矩形 31"/>
          <p:cNvSpPr/>
          <p:nvPr/>
        </p:nvSpPr>
        <p:spPr>
          <a:xfrm>
            <a:off x="714375" y="3911600"/>
            <a:ext cx="10763250" cy="495300"/>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Segoe UI Light" panose="020B0502040204020203"/>
              <a:ea typeface="阿里巴巴普惠体 R" panose="00020600040101010101" pitchFamily="18" charset="-122"/>
              <a:cs typeface="+mn-cs"/>
            </a:endParaRPr>
          </a:p>
        </p:txBody>
      </p:sp>
      <p:sp>
        <p:nvSpPr>
          <p:cNvPr id="33" name="箭头: V 形 32"/>
          <p:cNvSpPr/>
          <p:nvPr/>
        </p:nvSpPr>
        <p:spPr>
          <a:xfrm rot="5400000">
            <a:off x="1423968" y="3916816"/>
            <a:ext cx="345204" cy="484868"/>
          </a:xfrm>
          <a:prstGeom prst="chevron">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Segoe UI Light" panose="020B0502040204020203"/>
              <a:ea typeface="阿里巴巴普惠体 R" panose="00020600040101010101" pitchFamily="18" charset="-122"/>
              <a:cs typeface="+mn-cs"/>
            </a:endParaRPr>
          </a:p>
        </p:txBody>
      </p:sp>
      <p:sp>
        <p:nvSpPr>
          <p:cNvPr id="34" name="箭头: V 形 33"/>
          <p:cNvSpPr/>
          <p:nvPr/>
        </p:nvSpPr>
        <p:spPr>
          <a:xfrm rot="5400000">
            <a:off x="3673683" y="3916816"/>
            <a:ext cx="345204" cy="484868"/>
          </a:xfrm>
          <a:prstGeom prst="chevron">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Segoe UI Light" panose="020B0502040204020203"/>
              <a:ea typeface="阿里巴巴普惠体 R" panose="00020600040101010101" pitchFamily="18" charset="-122"/>
              <a:cs typeface="+mn-cs"/>
            </a:endParaRPr>
          </a:p>
        </p:txBody>
      </p:sp>
      <p:sp>
        <p:nvSpPr>
          <p:cNvPr id="35" name="箭头: V 形 34"/>
          <p:cNvSpPr/>
          <p:nvPr/>
        </p:nvSpPr>
        <p:spPr>
          <a:xfrm rot="5400000">
            <a:off x="5923398" y="3916816"/>
            <a:ext cx="345204" cy="484868"/>
          </a:xfrm>
          <a:prstGeom prst="chevron">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Segoe UI Light" panose="020B0502040204020203"/>
              <a:ea typeface="阿里巴巴普惠体 R" panose="00020600040101010101" pitchFamily="18" charset="-122"/>
              <a:cs typeface="+mn-cs"/>
            </a:endParaRPr>
          </a:p>
        </p:txBody>
      </p:sp>
      <p:sp>
        <p:nvSpPr>
          <p:cNvPr id="36" name="箭头: V 形 35"/>
          <p:cNvSpPr/>
          <p:nvPr/>
        </p:nvSpPr>
        <p:spPr>
          <a:xfrm rot="5400000">
            <a:off x="8173113" y="3916816"/>
            <a:ext cx="345204" cy="484868"/>
          </a:xfrm>
          <a:prstGeom prst="chevron">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Segoe UI Light" panose="020B0502040204020203"/>
              <a:ea typeface="阿里巴巴普惠体 R" panose="00020600040101010101" pitchFamily="18" charset="-122"/>
              <a:cs typeface="+mn-cs"/>
            </a:endParaRPr>
          </a:p>
        </p:txBody>
      </p:sp>
      <p:sp>
        <p:nvSpPr>
          <p:cNvPr id="37" name="箭头: V 形 36"/>
          <p:cNvSpPr/>
          <p:nvPr/>
        </p:nvSpPr>
        <p:spPr>
          <a:xfrm rot="5400000">
            <a:off x="10422828" y="3916816"/>
            <a:ext cx="345204" cy="484868"/>
          </a:xfrm>
          <a:prstGeom prst="chevron">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Segoe UI Light" panose="020B0502040204020203"/>
              <a:ea typeface="阿里巴巴普惠体 R" panose="00020600040101010101" pitchFamily="18" charset="-122"/>
              <a:cs typeface="+mn-cs"/>
            </a:endParaRPr>
          </a:p>
        </p:txBody>
      </p:sp>
      <p:sp>
        <p:nvSpPr>
          <p:cNvPr id="38" name="文本框 37"/>
          <p:cNvSpPr txBox="1"/>
          <p:nvPr/>
        </p:nvSpPr>
        <p:spPr>
          <a:xfrm>
            <a:off x="618915" y="3361659"/>
            <a:ext cx="1904510" cy="400110"/>
          </a:xfrm>
          <a:prstGeom prst="rect">
            <a:avLst/>
          </a:prstGeom>
          <a:noFill/>
        </p:spPr>
        <p:txBody>
          <a:bodyPr wrap="square" rtlCol="0">
            <a:spAutoFit/>
          </a:bodyPr>
          <a:lstStyle/>
          <a:p>
            <a:pPr algn="ctr"/>
            <a:r>
              <a:rPr lang="zh-CN" altLang="en-US" sz="2000" b="1" dirty="0">
                <a:solidFill>
                  <a:prstClr val="black">
                    <a:lumMod val="75000"/>
                    <a:lumOff val="25000"/>
                  </a:prstClr>
                </a:solidFill>
                <a:latin typeface="阿里巴巴普惠体 B" panose="00020600040101010101" pitchFamily="18" charset="-122"/>
                <a:ea typeface="阿里巴巴普惠体 B" panose="00020600040101010101" pitchFamily="18" charset="-122"/>
              </a:rPr>
              <a:t>问题出发点</a:t>
            </a:r>
            <a:endParaRPr lang="zh-CN" altLang="en-US" sz="2000" b="1" dirty="0">
              <a:solidFill>
                <a:prstClr val="black">
                  <a:lumMod val="75000"/>
                  <a:lumOff val="25000"/>
                </a:prstClr>
              </a:solidFill>
              <a:latin typeface="阿里巴巴普惠体 B" panose="00020600040101010101" pitchFamily="18" charset="-122"/>
              <a:ea typeface="阿里巴巴普惠体 B" panose="00020600040101010101" pitchFamily="18" charset="-122"/>
            </a:endParaRPr>
          </a:p>
        </p:txBody>
      </p:sp>
      <p:sp>
        <p:nvSpPr>
          <p:cNvPr id="39" name="文本框 38"/>
          <p:cNvSpPr txBox="1"/>
          <p:nvPr/>
        </p:nvSpPr>
        <p:spPr>
          <a:xfrm>
            <a:off x="2884504" y="3361659"/>
            <a:ext cx="1904510" cy="400110"/>
          </a:xfrm>
          <a:prstGeom prst="rect">
            <a:avLst/>
          </a:prstGeom>
          <a:noFill/>
        </p:spPr>
        <p:txBody>
          <a:bodyPr wrap="square" rtlCol="0">
            <a:spAutoFit/>
          </a:bodyPr>
          <a:lstStyle/>
          <a:p>
            <a:pPr algn="ctr"/>
            <a:r>
              <a:rPr lang="zh-CN" altLang="en-US" sz="2000" b="1" dirty="0">
                <a:solidFill>
                  <a:prstClr val="black">
                    <a:lumMod val="75000"/>
                    <a:lumOff val="25000"/>
                  </a:prstClr>
                </a:solidFill>
                <a:latin typeface="阿里巴巴普惠体 B" panose="00020600040101010101" pitchFamily="18" charset="-122"/>
                <a:ea typeface="阿里巴巴普惠体 B" panose="00020600040101010101" pitchFamily="18" charset="-122"/>
              </a:rPr>
              <a:t>数据采集</a:t>
            </a:r>
            <a:endParaRPr lang="zh-CN" altLang="en-US" sz="2000" b="1" dirty="0">
              <a:solidFill>
                <a:prstClr val="black">
                  <a:lumMod val="75000"/>
                  <a:lumOff val="25000"/>
                </a:prstClr>
              </a:solidFill>
              <a:latin typeface="阿里巴巴普惠体 B" panose="00020600040101010101" pitchFamily="18" charset="-122"/>
              <a:ea typeface="阿里巴巴普惠体 B" panose="00020600040101010101" pitchFamily="18" charset="-122"/>
            </a:endParaRPr>
          </a:p>
        </p:txBody>
      </p:sp>
      <p:sp>
        <p:nvSpPr>
          <p:cNvPr id="40" name="文本框 39"/>
          <p:cNvSpPr txBox="1"/>
          <p:nvPr/>
        </p:nvSpPr>
        <p:spPr>
          <a:xfrm>
            <a:off x="5150093" y="3361659"/>
            <a:ext cx="1904510" cy="400110"/>
          </a:xfrm>
          <a:prstGeom prst="rect">
            <a:avLst/>
          </a:prstGeom>
          <a:noFill/>
        </p:spPr>
        <p:txBody>
          <a:bodyPr wrap="square" rtlCol="0">
            <a:spAutoFit/>
          </a:bodyPr>
          <a:lstStyle/>
          <a:p>
            <a:pPr algn="ctr"/>
            <a:r>
              <a:rPr lang="zh-CN" altLang="en-US" sz="2000" b="1" dirty="0">
                <a:solidFill>
                  <a:prstClr val="black">
                    <a:lumMod val="75000"/>
                    <a:lumOff val="25000"/>
                  </a:prstClr>
                </a:solidFill>
                <a:latin typeface="阿里巴巴普惠体 B" panose="00020600040101010101" pitchFamily="18" charset="-122"/>
                <a:ea typeface="阿里巴巴普惠体 B" panose="00020600040101010101" pitchFamily="18" charset="-122"/>
              </a:rPr>
              <a:t>数据处理</a:t>
            </a:r>
            <a:endParaRPr lang="zh-CN" altLang="en-US" sz="2000" b="1" dirty="0">
              <a:solidFill>
                <a:prstClr val="black">
                  <a:lumMod val="75000"/>
                  <a:lumOff val="25000"/>
                </a:prstClr>
              </a:solidFill>
              <a:latin typeface="阿里巴巴普惠体 B" panose="00020600040101010101" pitchFamily="18" charset="-122"/>
              <a:ea typeface="阿里巴巴普惠体 B" panose="00020600040101010101" pitchFamily="18" charset="-122"/>
            </a:endParaRPr>
          </a:p>
        </p:txBody>
      </p:sp>
      <p:sp>
        <p:nvSpPr>
          <p:cNvPr id="41" name="文本框 40"/>
          <p:cNvSpPr txBox="1"/>
          <p:nvPr/>
        </p:nvSpPr>
        <p:spPr>
          <a:xfrm>
            <a:off x="7393460" y="3361659"/>
            <a:ext cx="1904510" cy="400110"/>
          </a:xfrm>
          <a:prstGeom prst="rect">
            <a:avLst/>
          </a:prstGeom>
          <a:noFill/>
        </p:spPr>
        <p:txBody>
          <a:bodyPr wrap="square" rtlCol="0">
            <a:spAutoFit/>
          </a:bodyPr>
          <a:lstStyle/>
          <a:p>
            <a:pPr algn="ctr"/>
            <a:r>
              <a:rPr lang="zh-CN" altLang="en-US" sz="2000" b="1" dirty="0">
                <a:solidFill>
                  <a:prstClr val="black">
                    <a:lumMod val="75000"/>
                    <a:lumOff val="25000"/>
                  </a:prstClr>
                </a:solidFill>
                <a:latin typeface="阿里巴巴普惠体 B" panose="00020600040101010101" pitchFamily="18" charset="-122"/>
                <a:ea typeface="阿里巴巴普惠体 B" panose="00020600040101010101" pitchFamily="18" charset="-122"/>
              </a:rPr>
              <a:t>机器学习实现</a:t>
            </a:r>
            <a:endParaRPr lang="zh-CN" altLang="en-US" sz="2000" b="1" dirty="0">
              <a:solidFill>
                <a:prstClr val="black">
                  <a:lumMod val="75000"/>
                  <a:lumOff val="25000"/>
                </a:prstClr>
              </a:solidFill>
              <a:latin typeface="阿里巴巴普惠体 B" panose="00020600040101010101" pitchFamily="18" charset="-122"/>
              <a:ea typeface="阿里巴巴普惠体 B" panose="00020600040101010101" pitchFamily="18" charset="-122"/>
            </a:endParaRPr>
          </a:p>
        </p:txBody>
      </p:sp>
      <p:sp>
        <p:nvSpPr>
          <p:cNvPr id="42" name="文本框 41"/>
          <p:cNvSpPr txBox="1"/>
          <p:nvPr/>
        </p:nvSpPr>
        <p:spPr>
          <a:xfrm>
            <a:off x="9636827" y="3361659"/>
            <a:ext cx="1904510" cy="400110"/>
          </a:xfrm>
          <a:prstGeom prst="rect">
            <a:avLst/>
          </a:prstGeom>
          <a:noFill/>
        </p:spPr>
        <p:txBody>
          <a:bodyPr wrap="square" rtlCol="0">
            <a:spAutoFit/>
          </a:bodyPr>
          <a:lstStyle/>
          <a:p>
            <a:pPr algn="ctr"/>
            <a:r>
              <a:rPr lang="zh-CN" altLang="en-US" sz="2000" b="1" dirty="0">
                <a:solidFill>
                  <a:prstClr val="black">
                    <a:lumMod val="75000"/>
                    <a:lumOff val="25000"/>
                  </a:prstClr>
                </a:solidFill>
                <a:latin typeface="阿里巴巴普惠体 B" panose="00020600040101010101" pitchFamily="18" charset="-122"/>
                <a:ea typeface="阿里巴巴普惠体 B" panose="00020600040101010101" pitchFamily="18" charset="-122"/>
              </a:rPr>
              <a:t>结果</a:t>
            </a:r>
            <a:endParaRPr lang="zh-CN" altLang="en-US" sz="2000" b="1" dirty="0">
              <a:solidFill>
                <a:prstClr val="black">
                  <a:lumMod val="75000"/>
                  <a:lumOff val="25000"/>
                </a:prstClr>
              </a:solidFill>
              <a:latin typeface="阿里巴巴普惠体 B" panose="00020600040101010101" pitchFamily="18" charset="-122"/>
              <a:ea typeface="阿里巴巴普惠体 B" panose="00020600040101010101" pitchFamily="18" charset="-122"/>
            </a:endParaRPr>
          </a:p>
        </p:txBody>
      </p:sp>
      <p:sp>
        <p:nvSpPr>
          <p:cNvPr id="43" name="文本框 42"/>
          <p:cNvSpPr txBox="1"/>
          <p:nvPr/>
        </p:nvSpPr>
        <p:spPr>
          <a:xfrm>
            <a:off x="571860" y="4531694"/>
            <a:ext cx="2049420" cy="2025555"/>
          </a:xfrm>
          <a:prstGeom prst="rect">
            <a:avLst/>
          </a:prstGeom>
          <a:noFill/>
        </p:spPr>
        <p:txBody>
          <a:bodyPr wrap="square" rtlCol="0">
            <a:spAutoFit/>
          </a:bodyPr>
          <a:lstStyle/>
          <a:p>
            <a:pPr algn="ctr">
              <a:lnSpc>
                <a:spcPct val="130000"/>
              </a:lnSpc>
            </a:pPr>
            <a:r>
              <a:rPr lang="zh-CN" altLang="en-US" sz="1400" dirty="0">
                <a:solidFill>
                  <a:prstClr val="black">
                    <a:lumMod val="75000"/>
                    <a:lumOff val="25000"/>
                  </a:prstClr>
                </a:solidFill>
                <a:latin typeface="阿里巴巴普惠体 R" panose="00020600040101010101" pitchFamily="18" charset="-122"/>
                <a:ea typeface="阿里巴巴普惠体 R" panose="00020600040101010101" pitchFamily="18" charset="-122"/>
              </a:rPr>
              <a:t>我们在看岗位信息时，往往通过几秒钟就确定了我们是否要投递简历。因此一些职业招聘</a:t>
            </a:r>
            <a:r>
              <a:rPr lang="en-US" altLang="zh-CN" sz="1400" dirty="0">
                <a:solidFill>
                  <a:prstClr val="black">
                    <a:lumMod val="75000"/>
                    <a:lumOff val="25000"/>
                  </a:prstClr>
                </a:solidFill>
                <a:latin typeface="阿里巴巴普惠体 R" panose="00020600040101010101" pitchFamily="18" charset="-122"/>
                <a:ea typeface="阿里巴巴普惠体 R" panose="00020600040101010101" pitchFamily="18" charset="-122"/>
              </a:rPr>
              <a:t>APP</a:t>
            </a:r>
            <a:r>
              <a:rPr lang="zh-CN" altLang="en-US" sz="1400" dirty="0">
                <a:solidFill>
                  <a:prstClr val="black">
                    <a:lumMod val="75000"/>
                    <a:lumOff val="25000"/>
                  </a:prstClr>
                </a:solidFill>
                <a:latin typeface="阿里巴巴普惠体 R" panose="00020600040101010101" pitchFamily="18" charset="-122"/>
                <a:ea typeface="阿里巴巴普惠体 R" panose="00020600040101010101" pitchFamily="18" charset="-122"/>
              </a:rPr>
              <a:t>需要像用户提供用户某一情形下最有可能点击的岗位信息。</a:t>
            </a:r>
            <a:endParaRPr lang="zh-CN" altLang="en-US" sz="1400" dirty="0">
              <a:solidFill>
                <a:prstClr val="black">
                  <a:lumMod val="75000"/>
                  <a:lumOff val="25000"/>
                </a:prstClr>
              </a:solidFill>
              <a:latin typeface="阿里巴巴普惠体 R" panose="00020600040101010101" pitchFamily="18" charset="-122"/>
              <a:ea typeface="阿里巴巴普惠体 R" panose="00020600040101010101" pitchFamily="18" charset="-122"/>
            </a:endParaRPr>
          </a:p>
        </p:txBody>
      </p:sp>
      <p:sp>
        <p:nvSpPr>
          <p:cNvPr id="44" name="文本框 43"/>
          <p:cNvSpPr txBox="1"/>
          <p:nvPr/>
        </p:nvSpPr>
        <p:spPr>
          <a:xfrm>
            <a:off x="2812049" y="4531694"/>
            <a:ext cx="2049420" cy="2025555"/>
          </a:xfrm>
          <a:prstGeom prst="rect">
            <a:avLst/>
          </a:prstGeom>
          <a:noFill/>
        </p:spPr>
        <p:txBody>
          <a:bodyPr wrap="square" rtlCol="0">
            <a:spAutoFit/>
          </a:bodyPr>
          <a:lstStyle/>
          <a:p>
            <a:pPr algn="ctr">
              <a:lnSpc>
                <a:spcPct val="130000"/>
              </a:lnSpc>
            </a:pPr>
            <a:r>
              <a:rPr lang="zh-CN" altLang="en-US" sz="1400" dirty="0">
                <a:solidFill>
                  <a:prstClr val="black">
                    <a:lumMod val="75000"/>
                    <a:lumOff val="25000"/>
                  </a:prstClr>
                </a:solidFill>
                <a:latin typeface="阿里巴巴普惠体 R" panose="00020600040101010101" pitchFamily="18" charset="-122"/>
                <a:ea typeface="阿里巴巴普惠体 R" panose="00020600040101010101" pitchFamily="18" charset="-122"/>
              </a:rPr>
              <a:t>需要收集用户特征数据、用户历史行为数据、职位特征数据。由于大作业中未提供数据集，只能人工构建</a:t>
            </a:r>
            <a:r>
              <a:rPr lang="en-US" altLang="zh-CN" sz="1400" dirty="0">
                <a:solidFill>
                  <a:prstClr val="black">
                    <a:lumMod val="75000"/>
                    <a:lumOff val="25000"/>
                  </a:prstClr>
                </a:solidFill>
                <a:latin typeface="阿里巴巴普惠体 R" panose="00020600040101010101" pitchFamily="18" charset="-122"/>
                <a:ea typeface="阿里巴巴普惠体 R" panose="00020600040101010101" pitchFamily="18" charset="-122"/>
              </a:rPr>
              <a:t>10</a:t>
            </a:r>
            <a:r>
              <a:rPr lang="zh-CN" altLang="en-US" sz="1400" dirty="0">
                <a:solidFill>
                  <a:prstClr val="black">
                    <a:lumMod val="75000"/>
                    <a:lumOff val="25000"/>
                  </a:prstClr>
                </a:solidFill>
                <a:latin typeface="阿里巴巴普惠体 R" panose="00020600040101010101" pitchFamily="18" charset="-122"/>
                <a:ea typeface="阿里巴巴普惠体 R" panose="00020600040101010101" pitchFamily="18" charset="-122"/>
              </a:rPr>
              <a:t>个用户数据集，并最终得到</a:t>
            </a:r>
            <a:r>
              <a:rPr lang="en-US" altLang="zh-CN" sz="1400" dirty="0">
                <a:solidFill>
                  <a:prstClr val="black">
                    <a:lumMod val="75000"/>
                    <a:lumOff val="25000"/>
                  </a:prstClr>
                </a:solidFill>
                <a:latin typeface="阿里巴巴普惠体 R" panose="00020600040101010101" pitchFamily="18" charset="-122"/>
                <a:ea typeface="阿里巴巴普惠体 R" panose="00020600040101010101" pitchFamily="18" charset="-122"/>
              </a:rPr>
              <a:t>2237</a:t>
            </a:r>
            <a:r>
              <a:rPr lang="zh-CN" altLang="en-US" sz="1400" dirty="0">
                <a:solidFill>
                  <a:prstClr val="black">
                    <a:lumMod val="75000"/>
                    <a:lumOff val="25000"/>
                  </a:prstClr>
                </a:solidFill>
                <a:latin typeface="阿里巴巴普惠体 R" panose="00020600040101010101" pitchFamily="18" charset="-122"/>
                <a:ea typeface="阿里巴巴普惠体 R" panose="00020600040101010101" pitchFamily="18" charset="-122"/>
              </a:rPr>
              <a:t>*</a:t>
            </a:r>
            <a:r>
              <a:rPr lang="en-US" altLang="zh-CN" sz="1400" dirty="0">
                <a:solidFill>
                  <a:prstClr val="black">
                    <a:lumMod val="75000"/>
                    <a:lumOff val="25000"/>
                  </a:prstClr>
                </a:solidFill>
                <a:latin typeface="阿里巴巴普惠体 R" panose="00020600040101010101" pitchFamily="18" charset="-122"/>
                <a:ea typeface="阿里巴巴普惠体 R" panose="00020600040101010101" pitchFamily="18" charset="-122"/>
              </a:rPr>
              <a:t>10</a:t>
            </a:r>
            <a:r>
              <a:rPr lang="zh-CN" altLang="en-US" sz="1400" dirty="0">
                <a:solidFill>
                  <a:prstClr val="black">
                    <a:lumMod val="75000"/>
                    <a:lumOff val="25000"/>
                  </a:prstClr>
                </a:solidFill>
                <a:latin typeface="阿里巴巴普惠体 R" panose="00020600040101010101" pitchFamily="18" charset="-122"/>
                <a:ea typeface="阿里巴巴普惠体 R" panose="00020600040101010101" pitchFamily="18" charset="-122"/>
              </a:rPr>
              <a:t>的数据集。</a:t>
            </a:r>
            <a:endParaRPr lang="zh-CN" altLang="en-US" sz="1400" dirty="0">
              <a:solidFill>
                <a:prstClr val="black">
                  <a:lumMod val="75000"/>
                  <a:lumOff val="25000"/>
                </a:prstClr>
              </a:solidFill>
              <a:latin typeface="阿里巴巴普惠体 R" panose="00020600040101010101" pitchFamily="18" charset="-122"/>
              <a:ea typeface="阿里巴巴普惠体 R" panose="00020600040101010101" pitchFamily="18" charset="-122"/>
            </a:endParaRPr>
          </a:p>
        </p:txBody>
      </p:sp>
      <p:sp>
        <p:nvSpPr>
          <p:cNvPr id="45" name="文本框 44"/>
          <p:cNvSpPr txBox="1"/>
          <p:nvPr/>
        </p:nvSpPr>
        <p:spPr>
          <a:xfrm>
            <a:off x="5071290" y="4531694"/>
            <a:ext cx="2049420" cy="1745478"/>
          </a:xfrm>
          <a:prstGeom prst="rect">
            <a:avLst/>
          </a:prstGeom>
          <a:noFill/>
        </p:spPr>
        <p:txBody>
          <a:bodyPr wrap="square" rtlCol="0">
            <a:spAutoFit/>
          </a:bodyPr>
          <a:lstStyle/>
          <a:p>
            <a:pPr algn="ctr">
              <a:lnSpc>
                <a:spcPct val="130000"/>
              </a:lnSpc>
            </a:pPr>
            <a:r>
              <a:rPr lang="zh-CN" altLang="en-US" sz="1400" dirty="0">
                <a:solidFill>
                  <a:prstClr val="black">
                    <a:lumMod val="75000"/>
                    <a:lumOff val="25000"/>
                  </a:prstClr>
                </a:solidFill>
                <a:latin typeface="阿里巴巴普惠体 R" panose="00020600040101010101" pitchFamily="18" charset="-122"/>
                <a:ea typeface="阿里巴巴普惠体 R" panose="00020600040101010101" pitchFamily="18" charset="-122"/>
              </a:rPr>
              <a:t>将数据处理成模型可识别的数据。包括但不限于对离散特征进行热编码，对连续特征进归一化，对用户信息进行匿名处理等等。</a:t>
            </a:r>
            <a:endParaRPr lang="zh-CN" altLang="en-US" sz="1400" dirty="0">
              <a:solidFill>
                <a:prstClr val="black">
                  <a:lumMod val="75000"/>
                  <a:lumOff val="25000"/>
                </a:prstClr>
              </a:solidFill>
              <a:latin typeface="阿里巴巴普惠体 R" panose="00020600040101010101" pitchFamily="18" charset="-122"/>
              <a:ea typeface="阿里巴巴普惠体 R" panose="00020600040101010101" pitchFamily="18" charset="-122"/>
            </a:endParaRPr>
          </a:p>
        </p:txBody>
      </p:sp>
      <p:sp>
        <p:nvSpPr>
          <p:cNvPr id="46" name="文本框 45"/>
          <p:cNvSpPr txBox="1"/>
          <p:nvPr/>
        </p:nvSpPr>
        <p:spPr>
          <a:xfrm>
            <a:off x="7321005" y="4531694"/>
            <a:ext cx="2049420" cy="1989455"/>
          </a:xfrm>
          <a:prstGeom prst="rect">
            <a:avLst/>
          </a:prstGeom>
          <a:noFill/>
        </p:spPr>
        <p:txBody>
          <a:bodyPr wrap="square" rtlCol="0">
            <a:spAutoFit/>
          </a:bodyPr>
          <a:lstStyle/>
          <a:p>
            <a:pPr algn="ctr">
              <a:lnSpc>
                <a:spcPct val="130000"/>
              </a:lnSpc>
            </a:pPr>
            <a:r>
              <a:rPr lang="zh-CN" altLang="en-US" sz="1200" dirty="0">
                <a:solidFill>
                  <a:prstClr val="black">
                    <a:lumMod val="75000"/>
                    <a:lumOff val="25000"/>
                  </a:prstClr>
                </a:solidFill>
                <a:latin typeface="阿里巴巴普惠体 R" panose="00020600040101010101" pitchFamily="18" charset="-122"/>
                <a:ea typeface="阿里巴巴普惠体 R" panose="00020600040101010101" pitchFamily="18" charset="-122"/>
              </a:rPr>
              <a:t>核心思路是</a:t>
            </a:r>
            <a:r>
              <a:rPr lang="en-US" altLang="zh-CN" sz="1200" dirty="0">
                <a:solidFill>
                  <a:prstClr val="black">
                    <a:lumMod val="75000"/>
                    <a:lumOff val="25000"/>
                  </a:prstClr>
                </a:solidFill>
                <a:latin typeface="阿里巴巴普惠体 R" panose="00020600040101010101" pitchFamily="18" charset="-122"/>
                <a:ea typeface="阿里巴巴普惠体 R" panose="00020600040101010101" pitchFamily="18" charset="-122"/>
              </a:rPr>
              <a:t>GBDT</a:t>
            </a:r>
            <a:r>
              <a:rPr lang="zh-CN" altLang="en-US" sz="1200" dirty="0">
                <a:solidFill>
                  <a:prstClr val="black">
                    <a:lumMod val="75000"/>
                    <a:lumOff val="25000"/>
                  </a:prstClr>
                </a:solidFill>
                <a:latin typeface="阿里巴巴普惠体 R" panose="00020600040101010101" pitchFamily="18" charset="-122"/>
                <a:ea typeface="阿里巴巴普惠体 R" panose="00020600040101010101" pitchFamily="18" charset="-122"/>
              </a:rPr>
              <a:t>做特征筛选和高维特征组合，基于</a:t>
            </a:r>
            <a:r>
              <a:rPr lang="en-US" altLang="zh-CN" sz="1200" dirty="0">
                <a:solidFill>
                  <a:prstClr val="black">
                    <a:lumMod val="75000"/>
                    <a:lumOff val="25000"/>
                  </a:prstClr>
                </a:solidFill>
                <a:latin typeface="阿里巴巴普惠体 R" panose="00020600040101010101" pitchFamily="18" charset="-122"/>
                <a:ea typeface="阿里巴巴普惠体 R" panose="00020600040101010101" pitchFamily="18" charset="-122"/>
              </a:rPr>
              <a:t>LR</a:t>
            </a:r>
            <a:r>
              <a:rPr lang="zh-CN" altLang="en-US" sz="1200" dirty="0">
                <a:solidFill>
                  <a:prstClr val="black">
                    <a:lumMod val="75000"/>
                    <a:lumOff val="25000"/>
                  </a:prstClr>
                </a:solidFill>
                <a:latin typeface="阿里巴巴普惠体 R" panose="00020600040101010101" pitchFamily="18" charset="-122"/>
                <a:ea typeface="阿里巴巴普惠体 R" panose="00020600040101010101" pitchFamily="18" charset="-122"/>
              </a:rPr>
              <a:t>做</a:t>
            </a:r>
            <a:r>
              <a:rPr lang="en-US" altLang="zh-CN" sz="1200" dirty="0">
                <a:solidFill>
                  <a:prstClr val="black">
                    <a:lumMod val="75000"/>
                    <a:lumOff val="25000"/>
                  </a:prstClr>
                </a:solidFill>
                <a:latin typeface="阿里巴巴普惠体 R" panose="00020600040101010101" pitchFamily="18" charset="-122"/>
                <a:ea typeface="阿里巴巴普惠体 R" panose="00020600040101010101" pitchFamily="18" charset="-122"/>
              </a:rPr>
              <a:t>CTR</a:t>
            </a:r>
            <a:r>
              <a:rPr lang="zh-CN" altLang="en-US" sz="1200" dirty="0">
                <a:solidFill>
                  <a:prstClr val="black">
                    <a:lumMod val="75000"/>
                    <a:lumOff val="25000"/>
                  </a:prstClr>
                </a:solidFill>
                <a:latin typeface="阿里巴巴普惠体 R" panose="00020600040101010101" pitchFamily="18" charset="-122"/>
                <a:ea typeface="阿里巴巴普惠体 R" panose="00020600040101010101" pitchFamily="18" charset="-122"/>
              </a:rPr>
              <a:t>预估。</a:t>
            </a:r>
            <a:r>
              <a:rPr lang="es-ES" altLang="zh-CN" sz="1200" dirty="0">
                <a:solidFill>
                  <a:prstClr val="black">
                    <a:lumMod val="75000"/>
                    <a:lumOff val="25000"/>
                  </a:prstClr>
                </a:solidFill>
                <a:ea typeface="阿里巴巴普惠体 R" panose="00020600040101010101" pitchFamily="18" charset="-122"/>
              </a:rPr>
              <a:t>GBDT</a:t>
            </a:r>
            <a:r>
              <a:rPr lang="zh-CN" altLang="en-US" sz="1200" dirty="0">
                <a:solidFill>
                  <a:prstClr val="black">
                    <a:lumMod val="75000"/>
                    <a:lumOff val="25000"/>
                  </a:prstClr>
                </a:solidFill>
                <a:ea typeface="阿里巴巴普惠体 R" panose="00020600040101010101" pitchFamily="18" charset="-122"/>
              </a:rPr>
              <a:t>部分通过多颗回归树将输入特征重新筛选组合后为新的特征离散，</a:t>
            </a:r>
            <a:r>
              <a:rPr lang="es-ES" altLang="zh-CN" sz="1200" dirty="0">
                <a:solidFill>
                  <a:prstClr val="black">
                    <a:lumMod val="75000"/>
                    <a:lumOff val="25000"/>
                  </a:prstClr>
                </a:solidFill>
                <a:ea typeface="阿里巴巴普惠体 R" panose="00020600040101010101" pitchFamily="18" charset="-122"/>
              </a:rPr>
              <a:t>LR</a:t>
            </a:r>
            <a:r>
              <a:rPr lang="zh-CN" altLang="en-US" sz="1200" dirty="0">
                <a:solidFill>
                  <a:prstClr val="black">
                    <a:lumMod val="75000"/>
                    <a:lumOff val="25000"/>
                  </a:prstClr>
                </a:solidFill>
                <a:ea typeface="阿里巴巴普惠体 R" panose="00020600040101010101" pitchFamily="18" charset="-122"/>
              </a:rPr>
              <a:t>部分则通过读取</a:t>
            </a:r>
            <a:r>
              <a:rPr lang="es-ES" altLang="zh-CN" sz="1200" dirty="0">
                <a:solidFill>
                  <a:prstClr val="black">
                    <a:lumMod val="75000"/>
                    <a:lumOff val="25000"/>
                  </a:prstClr>
                </a:solidFill>
                <a:ea typeface="阿里巴巴普惠体 R" panose="00020600040101010101" pitchFamily="18" charset="-122"/>
              </a:rPr>
              <a:t>GBDT</a:t>
            </a:r>
            <a:r>
              <a:rPr lang="zh-CN" altLang="en-US" sz="1200" dirty="0">
                <a:solidFill>
                  <a:prstClr val="black">
                    <a:lumMod val="75000"/>
                    <a:lumOff val="25000"/>
                  </a:prstClr>
                </a:solidFill>
                <a:ea typeface="阿里巴巴普惠体 R" panose="00020600040101010101" pitchFamily="18" charset="-122"/>
              </a:rPr>
              <a:t>的输出特征进行模型训练</a:t>
            </a:r>
            <a:endParaRPr lang="zh-CN" altLang="en-US" sz="1200" dirty="0">
              <a:solidFill>
                <a:prstClr val="black">
                  <a:lumMod val="75000"/>
                  <a:lumOff val="25000"/>
                </a:prstClr>
              </a:solidFill>
              <a:ea typeface="阿里巴巴普惠体 R" panose="00020600040101010101" pitchFamily="18" charset="-122"/>
            </a:endParaRPr>
          </a:p>
        </p:txBody>
      </p:sp>
      <p:sp>
        <p:nvSpPr>
          <p:cNvPr id="47" name="文本框 46"/>
          <p:cNvSpPr txBox="1"/>
          <p:nvPr/>
        </p:nvSpPr>
        <p:spPr>
          <a:xfrm>
            <a:off x="9564372" y="4531694"/>
            <a:ext cx="2049420" cy="1465401"/>
          </a:xfrm>
          <a:prstGeom prst="rect">
            <a:avLst/>
          </a:prstGeom>
          <a:noFill/>
        </p:spPr>
        <p:txBody>
          <a:bodyPr wrap="square" rtlCol="0">
            <a:spAutoFit/>
          </a:bodyPr>
          <a:lstStyle/>
          <a:p>
            <a:pPr algn="ctr">
              <a:lnSpc>
                <a:spcPct val="130000"/>
              </a:lnSpc>
            </a:pPr>
            <a:r>
              <a:rPr lang="zh-CN" altLang="en-US" sz="1400" dirty="0">
                <a:solidFill>
                  <a:prstClr val="black">
                    <a:lumMod val="75000"/>
                    <a:lumOff val="25000"/>
                  </a:prstClr>
                </a:solidFill>
                <a:latin typeface="阿里巴巴普惠体 R" panose="00020600040101010101" pitchFamily="18" charset="-122"/>
                <a:ea typeface="阿里巴巴普惠体 R" panose="00020600040101010101" pitchFamily="18" charset="-122"/>
              </a:rPr>
              <a:t>看似正确率很高，但是由于投递和非投递样本相差</a:t>
            </a:r>
            <a:r>
              <a:rPr lang="en-US" altLang="zh-CN" sz="1400" dirty="0">
                <a:solidFill>
                  <a:prstClr val="black">
                    <a:lumMod val="75000"/>
                    <a:lumOff val="25000"/>
                  </a:prstClr>
                </a:solidFill>
                <a:latin typeface="阿里巴巴普惠体 R" panose="00020600040101010101" pitchFamily="18" charset="-122"/>
                <a:ea typeface="阿里巴巴普惠体 R" panose="00020600040101010101" pitchFamily="18" charset="-122"/>
              </a:rPr>
              <a:t>20</a:t>
            </a:r>
            <a:r>
              <a:rPr lang="zh-CN" altLang="en-US" sz="1400" dirty="0">
                <a:solidFill>
                  <a:prstClr val="black">
                    <a:lumMod val="75000"/>
                    <a:lumOff val="25000"/>
                  </a:prstClr>
                </a:solidFill>
                <a:latin typeface="阿里巴巴普惠体 R" panose="00020600040101010101" pitchFamily="18" charset="-122"/>
                <a:ea typeface="阿里巴巴普惠体 R" panose="00020600040101010101" pitchFamily="18" charset="-122"/>
              </a:rPr>
              <a:t>倍且人工构建数据集时只考虑了工资，因此结果无参考意义。</a:t>
            </a:r>
            <a:endParaRPr lang="zh-CN" altLang="en-US" sz="1400" dirty="0">
              <a:solidFill>
                <a:prstClr val="black">
                  <a:lumMod val="75000"/>
                  <a:lumOff val="25000"/>
                </a:prstClr>
              </a:solidFill>
              <a:latin typeface="阿里巴巴普惠体 R" panose="00020600040101010101" pitchFamily="18" charset="-122"/>
              <a:ea typeface="阿里巴巴普惠体 R" panose="00020600040101010101" pitchFamily="18" charset="-122"/>
            </a:endParaRPr>
          </a:p>
        </p:txBody>
      </p:sp>
      <p:pic>
        <p:nvPicPr>
          <p:cNvPr id="48" name="图形 47"/>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18745" y="2101850"/>
            <a:ext cx="755650" cy="755650"/>
          </a:xfrm>
          <a:prstGeom prst="rect">
            <a:avLst/>
          </a:prstGeom>
        </p:spPr>
      </p:pic>
      <p:pic>
        <p:nvPicPr>
          <p:cNvPr id="49" name="图形 48"/>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8326" y="2052958"/>
            <a:ext cx="855918" cy="855918"/>
          </a:xfrm>
          <a:prstGeom prst="rect">
            <a:avLst/>
          </a:prstGeom>
        </p:spPr>
      </p:pic>
      <p:pic>
        <p:nvPicPr>
          <p:cNvPr id="50" name="图形 4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5638" y="2101850"/>
            <a:ext cx="755650" cy="755650"/>
          </a:xfrm>
          <a:prstGeom prst="rect">
            <a:avLst/>
          </a:prstGeom>
        </p:spPr>
      </p:pic>
      <p:pic>
        <p:nvPicPr>
          <p:cNvPr id="51" name="图形 50"/>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89768" y="2015031"/>
            <a:ext cx="922420" cy="922420"/>
          </a:xfrm>
          <a:prstGeom prst="rect">
            <a:avLst/>
          </a:prstGeom>
        </p:spPr>
      </p:pic>
      <p:pic>
        <p:nvPicPr>
          <p:cNvPr id="52" name="图形 51"/>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05364" y="2183640"/>
            <a:ext cx="767436" cy="76743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9882" y="494591"/>
            <a:ext cx="5916118" cy="548824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5711" y="1492315"/>
            <a:ext cx="5341495" cy="349279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任意多边形: 形状 2"/>
          <p:cNvSpPr/>
          <p:nvPr/>
        </p:nvSpPr>
        <p:spPr>
          <a:xfrm>
            <a:off x="0" y="2145592"/>
            <a:ext cx="12192000" cy="3786015"/>
          </a:xfrm>
          <a:custGeom>
            <a:avLst/>
            <a:gdLst>
              <a:gd name="connsiteX0" fmla="*/ 0 w 12192000"/>
              <a:gd name="connsiteY0" fmla="*/ 0 h 3022805"/>
              <a:gd name="connsiteX1" fmla="*/ 493557 w 12192000"/>
              <a:gd name="connsiteY1" fmla="*/ 44929 h 3022805"/>
              <a:gd name="connsiteX2" fmla="*/ 6096002 w 12192000"/>
              <a:gd name="connsiteY2" fmla="*/ 253256 h 3022805"/>
              <a:gd name="connsiteX3" fmla="*/ 11698446 w 12192000"/>
              <a:gd name="connsiteY3" fmla="*/ 44929 h 3022805"/>
              <a:gd name="connsiteX4" fmla="*/ 12192000 w 12192000"/>
              <a:gd name="connsiteY4" fmla="*/ 0 h 3022805"/>
              <a:gd name="connsiteX5" fmla="*/ 12192000 w 12192000"/>
              <a:gd name="connsiteY5" fmla="*/ 3022804 h 3022805"/>
              <a:gd name="connsiteX6" fmla="*/ 11698446 w 12192000"/>
              <a:gd name="connsiteY6" fmla="*/ 2977875 h 3022805"/>
              <a:gd name="connsiteX7" fmla="*/ 6096002 w 12192000"/>
              <a:gd name="connsiteY7" fmla="*/ 2769548 h 3022805"/>
              <a:gd name="connsiteX8" fmla="*/ 493557 w 12192000"/>
              <a:gd name="connsiteY8" fmla="*/ 2977875 h 3022805"/>
              <a:gd name="connsiteX9" fmla="*/ 0 w 12192000"/>
              <a:gd name="connsiteY9" fmla="*/ 3022805 h 302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022805">
                <a:moveTo>
                  <a:pt x="0" y="0"/>
                </a:moveTo>
                <a:lnTo>
                  <a:pt x="493557" y="44929"/>
                </a:lnTo>
                <a:cubicBezTo>
                  <a:pt x="2092807" y="176456"/>
                  <a:pt x="4020729" y="253256"/>
                  <a:pt x="6096002" y="253256"/>
                </a:cubicBezTo>
                <a:cubicBezTo>
                  <a:pt x="8171274" y="253256"/>
                  <a:pt x="10099196" y="176456"/>
                  <a:pt x="11698446" y="44929"/>
                </a:cubicBezTo>
                <a:lnTo>
                  <a:pt x="12192000" y="0"/>
                </a:lnTo>
                <a:lnTo>
                  <a:pt x="12192000" y="3022804"/>
                </a:lnTo>
                <a:lnTo>
                  <a:pt x="11698446" y="2977875"/>
                </a:lnTo>
                <a:cubicBezTo>
                  <a:pt x="10099196" y="2846348"/>
                  <a:pt x="8171274" y="2769548"/>
                  <a:pt x="6096002" y="2769548"/>
                </a:cubicBezTo>
                <a:cubicBezTo>
                  <a:pt x="4020729" y="2769548"/>
                  <a:pt x="2092807" y="2846348"/>
                  <a:pt x="493557" y="2977875"/>
                </a:cubicBezTo>
                <a:lnTo>
                  <a:pt x="0" y="30228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4" name="任意多边形: 形状 3"/>
          <p:cNvSpPr/>
          <p:nvPr/>
        </p:nvSpPr>
        <p:spPr>
          <a:xfrm>
            <a:off x="0" y="2282438"/>
            <a:ext cx="12192000" cy="3472412"/>
          </a:xfrm>
          <a:custGeom>
            <a:avLst/>
            <a:gdLst>
              <a:gd name="connsiteX0" fmla="*/ 0 w 12192000"/>
              <a:gd name="connsiteY0" fmla="*/ 0 h 3022805"/>
              <a:gd name="connsiteX1" fmla="*/ 493557 w 12192000"/>
              <a:gd name="connsiteY1" fmla="*/ 44929 h 3022805"/>
              <a:gd name="connsiteX2" fmla="*/ 6096002 w 12192000"/>
              <a:gd name="connsiteY2" fmla="*/ 253256 h 3022805"/>
              <a:gd name="connsiteX3" fmla="*/ 11698446 w 12192000"/>
              <a:gd name="connsiteY3" fmla="*/ 44929 h 3022805"/>
              <a:gd name="connsiteX4" fmla="*/ 12192000 w 12192000"/>
              <a:gd name="connsiteY4" fmla="*/ 0 h 3022805"/>
              <a:gd name="connsiteX5" fmla="*/ 12192000 w 12192000"/>
              <a:gd name="connsiteY5" fmla="*/ 3022804 h 3022805"/>
              <a:gd name="connsiteX6" fmla="*/ 11698446 w 12192000"/>
              <a:gd name="connsiteY6" fmla="*/ 2977875 h 3022805"/>
              <a:gd name="connsiteX7" fmla="*/ 6096002 w 12192000"/>
              <a:gd name="connsiteY7" fmla="*/ 2769548 h 3022805"/>
              <a:gd name="connsiteX8" fmla="*/ 493557 w 12192000"/>
              <a:gd name="connsiteY8" fmla="*/ 2977875 h 3022805"/>
              <a:gd name="connsiteX9" fmla="*/ 0 w 12192000"/>
              <a:gd name="connsiteY9" fmla="*/ 3022805 h 302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022805">
                <a:moveTo>
                  <a:pt x="0" y="0"/>
                </a:moveTo>
                <a:lnTo>
                  <a:pt x="493557" y="44929"/>
                </a:lnTo>
                <a:cubicBezTo>
                  <a:pt x="2092807" y="176456"/>
                  <a:pt x="4020729" y="253256"/>
                  <a:pt x="6096002" y="253256"/>
                </a:cubicBezTo>
                <a:cubicBezTo>
                  <a:pt x="8171274" y="253256"/>
                  <a:pt x="10099196" y="176456"/>
                  <a:pt x="11698446" y="44929"/>
                </a:cubicBezTo>
                <a:lnTo>
                  <a:pt x="12192000" y="0"/>
                </a:lnTo>
                <a:lnTo>
                  <a:pt x="12192000" y="3022804"/>
                </a:lnTo>
                <a:lnTo>
                  <a:pt x="11698446" y="2977875"/>
                </a:lnTo>
                <a:cubicBezTo>
                  <a:pt x="10099196" y="2846348"/>
                  <a:pt x="8171274" y="2769548"/>
                  <a:pt x="6096002" y="2769548"/>
                </a:cubicBezTo>
                <a:cubicBezTo>
                  <a:pt x="4020729" y="2769548"/>
                  <a:pt x="2092807" y="2846348"/>
                  <a:pt x="493557" y="2977875"/>
                </a:cubicBezTo>
                <a:lnTo>
                  <a:pt x="0" y="3022805"/>
                </a:lnTo>
                <a:close/>
              </a:path>
            </a:pathLst>
          </a:cu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5" name="任意多边形: 形状 4"/>
          <p:cNvSpPr/>
          <p:nvPr/>
        </p:nvSpPr>
        <p:spPr>
          <a:xfrm>
            <a:off x="0" y="2269244"/>
            <a:ext cx="12192000" cy="3492151"/>
          </a:xfrm>
          <a:custGeom>
            <a:avLst/>
            <a:gdLst>
              <a:gd name="connsiteX0" fmla="*/ 0 w 12192000"/>
              <a:gd name="connsiteY0" fmla="*/ 0 h 3022805"/>
              <a:gd name="connsiteX1" fmla="*/ 493557 w 12192000"/>
              <a:gd name="connsiteY1" fmla="*/ 44929 h 3022805"/>
              <a:gd name="connsiteX2" fmla="*/ 6096002 w 12192000"/>
              <a:gd name="connsiteY2" fmla="*/ 253256 h 3022805"/>
              <a:gd name="connsiteX3" fmla="*/ 11698446 w 12192000"/>
              <a:gd name="connsiteY3" fmla="*/ 44929 h 3022805"/>
              <a:gd name="connsiteX4" fmla="*/ 12192000 w 12192000"/>
              <a:gd name="connsiteY4" fmla="*/ 0 h 3022805"/>
              <a:gd name="connsiteX5" fmla="*/ 12192000 w 12192000"/>
              <a:gd name="connsiteY5" fmla="*/ 3022804 h 3022805"/>
              <a:gd name="connsiteX6" fmla="*/ 11698446 w 12192000"/>
              <a:gd name="connsiteY6" fmla="*/ 2977875 h 3022805"/>
              <a:gd name="connsiteX7" fmla="*/ 6096002 w 12192000"/>
              <a:gd name="connsiteY7" fmla="*/ 2769548 h 3022805"/>
              <a:gd name="connsiteX8" fmla="*/ 493557 w 12192000"/>
              <a:gd name="connsiteY8" fmla="*/ 2977875 h 3022805"/>
              <a:gd name="connsiteX9" fmla="*/ 0 w 12192000"/>
              <a:gd name="connsiteY9" fmla="*/ 3022805 h 302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022805">
                <a:moveTo>
                  <a:pt x="0" y="0"/>
                </a:moveTo>
                <a:lnTo>
                  <a:pt x="493557" y="44929"/>
                </a:lnTo>
                <a:cubicBezTo>
                  <a:pt x="2092807" y="176456"/>
                  <a:pt x="4020729" y="253256"/>
                  <a:pt x="6096002" y="253256"/>
                </a:cubicBezTo>
                <a:cubicBezTo>
                  <a:pt x="8171274" y="253256"/>
                  <a:pt x="10099196" y="176456"/>
                  <a:pt x="11698446" y="44929"/>
                </a:cubicBezTo>
                <a:lnTo>
                  <a:pt x="12192000" y="0"/>
                </a:lnTo>
                <a:lnTo>
                  <a:pt x="12192000" y="3022804"/>
                </a:lnTo>
                <a:lnTo>
                  <a:pt x="11698446" y="2977875"/>
                </a:lnTo>
                <a:cubicBezTo>
                  <a:pt x="10099196" y="2846348"/>
                  <a:pt x="8171274" y="2769548"/>
                  <a:pt x="6096002" y="2769548"/>
                </a:cubicBezTo>
                <a:cubicBezTo>
                  <a:pt x="4020729" y="2769548"/>
                  <a:pt x="2092807" y="2846348"/>
                  <a:pt x="493557" y="2977875"/>
                </a:cubicBezTo>
                <a:lnTo>
                  <a:pt x="0" y="3022805"/>
                </a:lnTo>
                <a:close/>
              </a:path>
            </a:pathLst>
          </a:cu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pic>
        <p:nvPicPr>
          <p:cNvPr id="6" name="图片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748" y="1544138"/>
            <a:ext cx="2692659" cy="3769723"/>
          </a:xfrm>
          <a:prstGeom prst="rect">
            <a:avLst/>
          </a:prstGeom>
        </p:spPr>
      </p:pic>
      <p:pic>
        <p:nvPicPr>
          <p:cNvPr id="7" name="图片 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511779" y="1638190"/>
            <a:ext cx="2584221" cy="3617909"/>
          </a:xfrm>
          <a:prstGeom prst="rect">
            <a:avLst/>
          </a:prstGeom>
        </p:spPr>
      </p:pic>
      <p:pic>
        <p:nvPicPr>
          <p:cNvPr id="8" name="图片 7"/>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59780" y="1680368"/>
            <a:ext cx="2584220" cy="3617909"/>
          </a:xfrm>
          <a:prstGeom prst="rect">
            <a:avLst/>
          </a:prstGeom>
        </p:spPr>
      </p:pic>
      <p:pic>
        <p:nvPicPr>
          <p:cNvPr id="9" name="图片 8"/>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407032" y="1638190"/>
            <a:ext cx="2584220" cy="3617909"/>
          </a:xfrm>
          <a:prstGeom prst="rect">
            <a:avLst/>
          </a:prstGeom>
        </p:spPr>
      </p:pic>
      <p:sp>
        <p:nvSpPr>
          <p:cNvPr id="10" name="文本框 9"/>
          <p:cNvSpPr txBox="1"/>
          <p:nvPr/>
        </p:nvSpPr>
        <p:spPr>
          <a:xfrm>
            <a:off x="1855690" y="4631961"/>
            <a:ext cx="779489" cy="369332"/>
          </a:xfrm>
          <a:prstGeom prst="rect">
            <a:avLst/>
          </a:prstGeom>
          <a:noFill/>
        </p:spPr>
        <p:txBody>
          <a:bodyPr wrap="square" rtlCol="0">
            <a:spAutoFit/>
          </a:bodyPr>
          <a:lstStyle/>
          <a:p>
            <a:r>
              <a:rPr kumimoji="1" lang="zh-CN" altLang="en-US" dirty="0"/>
              <a:t>陈丽</a:t>
            </a:r>
            <a:endParaRPr kumimoji="1" lang="zh-CN" altLang="en-US" dirty="0"/>
          </a:p>
        </p:txBody>
      </p:sp>
      <p:sp>
        <p:nvSpPr>
          <p:cNvPr id="11" name="文本框 10"/>
          <p:cNvSpPr txBox="1"/>
          <p:nvPr/>
        </p:nvSpPr>
        <p:spPr>
          <a:xfrm>
            <a:off x="5316511" y="4631961"/>
            <a:ext cx="779489" cy="369332"/>
          </a:xfrm>
          <a:prstGeom prst="rect">
            <a:avLst/>
          </a:prstGeom>
          <a:noFill/>
        </p:spPr>
        <p:txBody>
          <a:bodyPr wrap="square" rtlCol="0">
            <a:spAutoFit/>
          </a:bodyPr>
          <a:lstStyle/>
          <a:p>
            <a:r>
              <a:rPr kumimoji="1" lang="zh-CN" altLang="en-US" dirty="0"/>
              <a:t>崔杰</a:t>
            </a:r>
            <a:endParaRPr kumimoji="1" lang="zh-CN" altLang="en-US" dirty="0"/>
          </a:p>
        </p:txBody>
      </p:sp>
      <p:sp>
        <p:nvSpPr>
          <p:cNvPr id="12" name="文本框 11"/>
          <p:cNvSpPr txBox="1"/>
          <p:nvPr/>
        </p:nvSpPr>
        <p:spPr>
          <a:xfrm>
            <a:off x="8116276" y="4631961"/>
            <a:ext cx="1027724" cy="369332"/>
          </a:xfrm>
          <a:prstGeom prst="rect">
            <a:avLst/>
          </a:prstGeom>
          <a:noFill/>
        </p:spPr>
        <p:txBody>
          <a:bodyPr wrap="square" rtlCol="0">
            <a:spAutoFit/>
          </a:bodyPr>
          <a:lstStyle/>
          <a:p>
            <a:r>
              <a:rPr kumimoji="1" lang="zh-CN" altLang="en-US" dirty="0"/>
              <a:t>黄安琪</a:t>
            </a:r>
            <a:endParaRPr kumimoji="1" lang="zh-CN" altLang="en-US" dirty="0"/>
          </a:p>
        </p:txBody>
      </p:sp>
      <p:sp>
        <p:nvSpPr>
          <p:cNvPr id="13" name="文本框 12"/>
          <p:cNvSpPr txBox="1"/>
          <p:nvPr/>
        </p:nvSpPr>
        <p:spPr>
          <a:xfrm>
            <a:off x="10959600" y="4631961"/>
            <a:ext cx="1027724" cy="368300"/>
          </a:xfrm>
          <a:prstGeom prst="rect">
            <a:avLst/>
          </a:prstGeom>
          <a:noFill/>
        </p:spPr>
        <p:txBody>
          <a:bodyPr wrap="square" rtlCol="0">
            <a:spAutoFit/>
          </a:bodyPr>
          <a:lstStyle/>
          <a:p>
            <a:r>
              <a:rPr kumimoji="1" lang="zh-CN" altLang="en-US" dirty="0"/>
              <a:t>赵俊</a:t>
            </a:r>
            <a:r>
              <a:rPr kumimoji="1" lang="zh-CN" altLang="en-US" dirty="0"/>
              <a:t>晖</a:t>
            </a:r>
            <a:endParaRPr kumimoji="1"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31330"/>
            <a:ext cx="10515600" cy="1212255"/>
          </a:xfrm>
        </p:spPr>
        <p:txBody>
          <a:bodyPr/>
          <a:lstStyle/>
          <a:p>
            <a:pPr algn="ctr"/>
            <a:r>
              <a:rPr lang="zh-CN" altLang="en-US" dirty="0"/>
              <a:t>感谢聆听</a:t>
            </a:r>
            <a:endParaRPr lang="zh-CN" altLang="en-US" dirty="0"/>
          </a:p>
        </p:txBody>
      </p:sp>
      <p:sp>
        <p:nvSpPr>
          <p:cNvPr id="4" name="文本框 3"/>
          <p:cNvSpPr txBox="1"/>
          <p:nvPr/>
        </p:nvSpPr>
        <p:spPr>
          <a:xfrm>
            <a:off x="2538043" y="3886788"/>
            <a:ext cx="7062998" cy="307777"/>
          </a:xfrm>
          <a:prstGeom prst="rect">
            <a:avLst/>
          </a:prstGeom>
          <a:noFill/>
        </p:spPr>
        <p:txBody>
          <a:bodyPr wrap="square" rtlCol="0">
            <a:spAutoFit/>
          </a:bodyPr>
          <a:lstStyle/>
          <a:p>
            <a:pPr lvl="0" algn="dist"/>
            <a:r>
              <a:rPr lang="en-US" altLang="zh-CN" sz="1400" kern="0" dirty="0">
                <a:solidFill>
                  <a:prstClr val="black">
                    <a:lumMod val="50000"/>
                    <a:lumOff val="50000"/>
                  </a:prstClr>
                </a:solidFill>
              </a:rPr>
              <a:t>PPT TEMPLATE FOR PROJECT DECLARATION</a:t>
            </a:r>
            <a:endParaRPr kumimoji="0" lang="zh-CN" altLang="en-US" sz="1400" b="0" i="0" u="none" strike="noStrike" kern="0" cap="none" spc="0" normalizeH="0" baseline="0" noProof="0" dirty="0">
              <a:ln>
                <a:noFill/>
              </a:ln>
              <a:solidFill>
                <a:prstClr val="black">
                  <a:lumMod val="50000"/>
                  <a:lumOff val="50000"/>
                </a:prstClr>
              </a:solidFill>
              <a:effectLst/>
              <a:uLnTx/>
              <a:uFillTx/>
            </a:endParaRPr>
          </a:p>
        </p:txBody>
      </p:sp>
      <p:sp>
        <p:nvSpPr>
          <p:cNvPr id="5" name="文本框 4"/>
          <p:cNvSpPr txBox="1"/>
          <p:nvPr/>
        </p:nvSpPr>
        <p:spPr>
          <a:xfrm>
            <a:off x="5010455" y="4612759"/>
            <a:ext cx="2171090" cy="369332"/>
          </a:xfrm>
          <a:prstGeom prst="rect">
            <a:avLst/>
          </a:prstGeom>
          <a:noFill/>
        </p:spPr>
        <p:txBody>
          <a:bodyPr wrap="square" rtlCol="0">
            <a:spAutoFit/>
          </a:bodyPr>
          <a:lstStyle/>
          <a:p>
            <a:pPr algn="ctr"/>
            <a:r>
              <a:rPr lang="zh-CN" altLang="en-US" dirty="0">
                <a:solidFill>
                  <a:prstClr val="black">
                    <a:lumMod val="65000"/>
                    <a:lumOff val="3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汇报人：第九组</a:t>
            </a:r>
            <a:endParaRPr lang="zh-CN" altLang="en-US" dirty="0">
              <a:solidFill>
                <a:prstClr val="black">
                  <a:lumMod val="65000"/>
                  <a:lumOff val="3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研究背景</a:t>
            </a:r>
            <a:endParaRPr lang="zh-CN" altLang="en-US" dirty="0"/>
          </a:p>
        </p:txBody>
      </p:sp>
      <p:sp>
        <p:nvSpPr>
          <p:cNvPr id="3" name="任意多边形: 形状 2"/>
          <p:cNvSpPr/>
          <p:nvPr/>
        </p:nvSpPr>
        <p:spPr>
          <a:xfrm>
            <a:off x="4216097" y="1645782"/>
            <a:ext cx="7975903" cy="3922037"/>
          </a:xfrm>
          <a:custGeom>
            <a:avLst/>
            <a:gdLst>
              <a:gd name="connsiteX0" fmla="*/ 0 w 7975903"/>
              <a:gd name="connsiteY0" fmla="*/ 0 h 3922037"/>
              <a:gd name="connsiteX1" fmla="*/ 7975903 w 7975903"/>
              <a:gd name="connsiteY1" fmla="*/ 0 h 3922037"/>
              <a:gd name="connsiteX2" fmla="*/ 7975903 w 7975903"/>
              <a:gd name="connsiteY2" fmla="*/ 3922037 h 3922037"/>
              <a:gd name="connsiteX3" fmla="*/ 0 w 7975903"/>
              <a:gd name="connsiteY3" fmla="*/ 3922037 h 3922037"/>
            </a:gdLst>
            <a:ahLst/>
            <a:cxnLst>
              <a:cxn ang="0">
                <a:pos x="connsiteX0" y="connsiteY0"/>
              </a:cxn>
              <a:cxn ang="0">
                <a:pos x="connsiteX1" y="connsiteY1"/>
              </a:cxn>
              <a:cxn ang="0">
                <a:pos x="connsiteX2" y="connsiteY2"/>
              </a:cxn>
              <a:cxn ang="0">
                <a:pos x="connsiteX3" y="connsiteY3"/>
              </a:cxn>
            </a:cxnLst>
            <a:rect l="l" t="t" r="r" b="b"/>
            <a:pathLst>
              <a:path w="7975903" h="3922037">
                <a:moveTo>
                  <a:pt x="0" y="0"/>
                </a:moveTo>
                <a:lnTo>
                  <a:pt x="7975903" y="0"/>
                </a:lnTo>
                <a:lnTo>
                  <a:pt x="7975903" y="3922037"/>
                </a:lnTo>
                <a:lnTo>
                  <a:pt x="0" y="392203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p:cNvSpPr/>
          <p:nvPr/>
        </p:nvSpPr>
        <p:spPr>
          <a:xfrm>
            <a:off x="5932805" y="2238347"/>
            <a:ext cx="6135488" cy="3241040"/>
          </a:xfrm>
          <a:prstGeom prst="rect">
            <a:avLst/>
          </a:prstGeom>
        </p:spPr>
        <p:txBody>
          <a:bodyPr wrap="square">
            <a:spAutoFit/>
          </a:bodyPr>
          <a:lstStyle/>
          <a:p>
            <a:pPr>
              <a:lnSpc>
                <a:spcPct val="160000"/>
              </a:lnSpc>
            </a:pPr>
            <a:r>
              <a:rPr lang="en-US" altLang="zh-CN" sz="1600" dirty="0">
                <a:solidFill>
                  <a:schemeClr val="bg1"/>
                </a:solidFill>
              </a:rPr>
              <a:t>    </a:t>
            </a:r>
            <a:r>
              <a:rPr lang="zh-CN" altLang="en-US" sz="1600" dirty="0">
                <a:solidFill>
                  <a:schemeClr val="bg1"/>
                </a:solidFill>
              </a:rPr>
              <a:t>数据分析已经成为企业决策的关键环节，从而推动了数据分析相关工作的需求迅速增长。在这样的背景下，数据分析职位的招聘市场也呈现出蓬勃的发展态势。</a:t>
            </a:r>
            <a:endParaRPr lang="zh-CN" altLang="en-US" sz="1600" dirty="0">
              <a:solidFill>
                <a:schemeClr val="bg1"/>
              </a:solidFill>
            </a:endParaRPr>
          </a:p>
          <a:p>
            <a:pPr>
              <a:lnSpc>
                <a:spcPct val="160000"/>
              </a:lnSpc>
            </a:pPr>
            <a:r>
              <a:rPr lang="en-US" altLang="zh-CN" sz="1600" dirty="0">
                <a:solidFill>
                  <a:schemeClr val="bg1"/>
                </a:solidFill>
              </a:rPr>
              <a:t>    </a:t>
            </a:r>
            <a:r>
              <a:rPr lang="zh-CN" altLang="en-US" sz="1600" dirty="0">
                <a:solidFill>
                  <a:schemeClr val="bg1"/>
                </a:solidFill>
              </a:rPr>
              <a:t>数据分析职位的求职者往往面临众多的选择和挑战。他们需要综合考虑职位名称、公司地区、公司类型、薪资水平、工作经验要求、公司规模以及福利待遇等多个因素，以做出最佳的职业选择。因此，为了帮助求职者更好地理解和选择数据分析职位，本研究旨在深入挖掘和分析这些招聘数据，为求职者提供可行的建议。</a:t>
            </a:r>
            <a:endParaRPr lang="zh-CN" altLang="en-US" sz="1600" dirty="0">
              <a:solidFill>
                <a:schemeClr val="bg1"/>
              </a:solidFill>
            </a:endParaRPr>
          </a:p>
        </p:txBody>
      </p:sp>
      <p:sp>
        <p:nvSpPr>
          <p:cNvPr id="6" name="文本框 5"/>
          <p:cNvSpPr txBox="1"/>
          <p:nvPr/>
        </p:nvSpPr>
        <p:spPr>
          <a:xfrm>
            <a:off x="6000115" y="1838960"/>
            <a:ext cx="3408045" cy="460375"/>
          </a:xfrm>
          <a:prstGeom prst="rect">
            <a:avLst/>
          </a:prstGeom>
          <a:noFill/>
        </p:spPr>
        <p:txBody>
          <a:bodyPr wrap="square" rtlCol="0">
            <a:spAutoFit/>
          </a:bodyPr>
          <a:lstStyle/>
          <a:p>
            <a:r>
              <a:rPr lang="zh-CN" altLang="en-US" sz="2400" dirty="0">
                <a:solidFill>
                  <a:schemeClr val="bg1"/>
                </a:solidFill>
                <a:sym typeface="+mn-ea"/>
              </a:rPr>
              <a:t>大数据时代的来临</a:t>
            </a:r>
            <a:endParaRPr lang="zh-CN" altLang="en-US" sz="2400" dirty="0">
              <a:solidFill>
                <a:schemeClr val="bg1"/>
              </a:solidFill>
              <a:latin typeface="+mj-ea"/>
              <a:ea typeface="+mj-ea"/>
            </a:endParaRPr>
          </a:p>
        </p:txBody>
      </p:sp>
      <p:pic>
        <p:nvPicPr>
          <p:cNvPr id="9" name="图片 8" descr="图片包含 游戏机, 建筑, 屋顶, 高楼&#10;&#10;描述已自动生成"/>
          <p:cNvPicPr>
            <a:picLocks noChangeAspect="1"/>
          </p:cNvPicPr>
          <p:nvPr/>
        </p:nvPicPr>
        <p:blipFill>
          <a:blip r:embed="rId1" cstate="print">
            <a:duotone>
              <a:schemeClr val="accent1">
                <a:shade val="45000"/>
                <a:satMod val="135000"/>
              </a:schemeClr>
              <a:prstClr val="white"/>
            </a:duotone>
            <a:extLst>
              <a:ext uri="{28A0092B-C50C-407E-A947-70E740481C1C}">
                <a14:useLocalDpi xmlns:a14="http://schemas.microsoft.com/office/drawing/2010/main" val="0"/>
              </a:ext>
            </a:extLst>
          </a:blip>
          <a:srcRect l="17306" t="1369" r="2262" b="1369"/>
          <a:stretch>
            <a:fillRect/>
          </a:stretch>
        </p:blipFill>
        <p:spPr>
          <a:xfrm>
            <a:off x="2" y="1645783"/>
            <a:ext cx="5771441" cy="3922037"/>
          </a:xfrm>
          <a:custGeom>
            <a:avLst/>
            <a:gdLst>
              <a:gd name="connsiteX0" fmla="*/ 0 w 5771441"/>
              <a:gd name="connsiteY0" fmla="*/ 0 h 3922037"/>
              <a:gd name="connsiteX1" fmla="*/ 5771441 w 5771441"/>
              <a:gd name="connsiteY1" fmla="*/ 0 h 3922037"/>
              <a:gd name="connsiteX2" fmla="*/ 5771441 w 5771441"/>
              <a:gd name="connsiteY2" fmla="*/ 3922037 h 3922037"/>
              <a:gd name="connsiteX3" fmla="*/ 0 w 5771441"/>
              <a:gd name="connsiteY3" fmla="*/ 3922037 h 3922037"/>
            </a:gdLst>
            <a:ahLst/>
            <a:cxnLst>
              <a:cxn ang="0">
                <a:pos x="connsiteX0" y="connsiteY0"/>
              </a:cxn>
              <a:cxn ang="0">
                <a:pos x="connsiteX1" y="connsiteY1"/>
              </a:cxn>
              <a:cxn ang="0">
                <a:pos x="connsiteX2" y="connsiteY2"/>
              </a:cxn>
              <a:cxn ang="0">
                <a:pos x="connsiteX3" y="connsiteY3"/>
              </a:cxn>
            </a:cxnLst>
            <a:rect l="l" t="t" r="r" b="b"/>
            <a:pathLst>
              <a:path w="5771441" h="3922037">
                <a:moveTo>
                  <a:pt x="0" y="0"/>
                </a:moveTo>
                <a:lnTo>
                  <a:pt x="5771441" y="0"/>
                </a:lnTo>
                <a:lnTo>
                  <a:pt x="5771441" y="3922037"/>
                </a:lnTo>
                <a:lnTo>
                  <a:pt x="0" y="3922037"/>
                </a:lnTo>
                <a:close/>
              </a:path>
            </a:pathLst>
          </a:cu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研究意义及探索思路</a:t>
            </a:r>
            <a:endParaRPr lang="zh-CN" altLang="en-US" dirty="0"/>
          </a:p>
        </p:txBody>
      </p:sp>
      <p:sp>
        <p:nvSpPr>
          <p:cNvPr id="20" name="椭圆 19"/>
          <p:cNvSpPr/>
          <p:nvPr/>
        </p:nvSpPr>
        <p:spPr>
          <a:xfrm>
            <a:off x="4958444" y="2331700"/>
            <a:ext cx="2206399" cy="22063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椭圆 20"/>
          <p:cNvSpPr/>
          <p:nvPr/>
        </p:nvSpPr>
        <p:spPr>
          <a:xfrm>
            <a:off x="4047104" y="3895365"/>
            <a:ext cx="2206399" cy="22063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椭圆 21"/>
          <p:cNvSpPr/>
          <p:nvPr/>
        </p:nvSpPr>
        <p:spPr>
          <a:xfrm>
            <a:off x="5869782" y="3895365"/>
            <a:ext cx="2206399" cy="22063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0" name="任意多边形: 形状 39"/>
          <p:cNvSpPr/>
          <p:nvPr/>
        </p:nvSpPr>
        <p:spPr>
          <a:xfrm>
            <a:off x="5973577" y="3895365"/>
            <a:ext cx="1087473" cy="642735"/>
          </a:xfrm>
          <a:custGeom>
            <a:avLst/>
            <a:gdLst>
              <a:gd name="connsiteX0" fmla="*/ 999405 w 1087473"/>
              <a:gd name="connsiteY0" fmla="*/ 0 h 642735"/>
              <a:gd name="connsiteX1" fmla="*/ 1087473 w 1087473"/>
              <a:gd name="connsiteY1" fmla="*/ 4447 h 642735"/>
              <a:gd name="connsiteX2" fmla="*/ 1058117 w 1087473"/>
              <a:gd name="connsiteY2" fmla="*/ 65386 h 642735"/>
              <a:gd name="connsiteX3" fmla="*/ 88067 w 1087473"/>
              <a:gd name="connsiteY3" fmla="*/ 642735 h 642735"/>
              <a:gd name="connsiteX4" fmla="*/ 0 w 1087473"/>
              <a:gd name="connsiteY4" fmla="*/ 638288 h 642735"/>
              <a:gd name="connsiteX5" fmla="*/ 29355 w 1087473"/>
              <a:gd name="connsiteY5" fmla="*/ 577349 h 642735"/>
              <a:gd name="connsiteX6" fmla="*/ 999405 w 1087473"/>
              <a:gd name="connsiteY6" fmla="*/ 0 h 64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473" h="642735">
                <a:moveTo>
                  <a:pt x="999405" y="0"/>
                </a:moveTo>
                <a:lnTo>
                  <a:pt x="1087473" y="4447"/>
                </a:lnTo>
                <a:lnTo>
                  <a:pt x="1058117" y="65386"/>
                </a:lnTo>
                <a:cubicBezTo>
                  <a:pt x="871302" y="409281"/>
                  <a:pt x="506948" y="642735"/>
                  <a:pt x="88067" y="642735"/>
                </a:cubicBezTo>
                <a:lnTo>
                  <a:pt x="0" y="638288"/>
                </a:lnTo>
                <a:lnTo>
                  <a:pt x="29355" y="577349"/>
                </a:lnTo>
                <a:cubicBezTo>
                  <a:pt x="216170" y="233454"/>
                  <a:pt x="580525" y="0"/>
                  <a:pt x="999405" y="0"/>
                </a:cubicBezTo>
                <a:close/>
              </a:path>
            </a:pathLst>
          </a:custGeom>
          <a:gradFill>
            <a:gsLst>
              <a:gs pos="100000">
                <a:schemeClr val="accent1"/>
              </a:gs>
              <a:gs pos="0">
                <a:schemeClr val="accent1">
                  <a:alpha val="0"/>
                </a:schemeClr>
              </a:gs>
            </a:gsLst>
            <a:path path="circle">
              <a:fillToRect l="50000" t="50000" r="50000" b="50000"/>
            </a:path>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1" name="任意多边形: 形状 40"/>
          <p:cNvSpPr/>
          <p:nvPr/>
        </p:nvSpPr>
        <p:spPr>
          <a:xfrm flipH="1">
            <a:off x="5072323" y="3895364"/>
            <a:ext cx="1087473" cy="642735"/>
          </a:xfrm>
          <a:custGeom>
            <a:avLst/>
            <a:gdLst>
              <a:gd name="connsiteX0" fmla="*/ 999405 w 1087473"/>
              <a:gd name="connsiteY0" fmla="*/ 0 h 642735"/>
              <a:gd name="connsiteX1" fmla="*/ 1087473 w 1087473"/>
              <a:gd name="connsiteY1" fmla="*/ 4447 h 642735"/>
              <a:gd name="connsiteX2" fmla="*/ 1058117 w 1087473"/>
              <a:gd name="connsiteY2" fmla="*/ 65386 h 642735"/>
              <a:gd name="connsiteX3" fmla="*/ 88067 w 1087473"/>
              <a:gd name="connsiteY3" fmla="*/ 642735 h 642735"/>
              <a:gd name="connsiteX4" fmla="*/ 0 w 1087473"/>
              <a:gd name="connsiteY4" fmla="*/ 638288 h 642735"/>
              <a:gd name="connsiteX5" fmla="*/ 29355 w 1087473"/>
              <a:gd name="connsiteY5" fmla="*/ 577349 h 642735"/>
              <a:gd name="connsiteX6" fmla="*/ 999405 w 1087473"/>
              <a:gd name="connsiteY6" fmla="*/ 0 h 64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473" h="642735">
                <a:moveTo>
                  <a:pt x="999405" y="0"/>
                </a:moveTo>
                <a:lnTo>
                  <a:pt x="1087473" y="4447"/>
                </a:lnTo>
                <a:lnTo>
                  <a:pt x="1058117" y="65386"/>
                </a:lnTo>
                <a:cubicBezTo>
                  <a:pt x="871302" y="409281"/>
                  <a:pt x="506948" y="642735"/>
                  <a:pt x="88067" y="642735"/>
                </a:cubicBezTo>
                <a:lnTo>
                  <a:pt x="0" y="638288"/>
                </a:lnTo>
                <a:lnTo>
                  <a:pt x="29355" y="577349"/>
                </a:lnTo>
                <a:cubicBezTo>
                  <a:pt x="216170" y="233454"/>
                  <a:pt x="580525" y="0"/>
                  <a:pt x="999405" y="0"/>
                </a:cubicBezTo>
                <a:close/>
              </a:path>
            </a:pathLst>
          </a:custGeom>
          <a:gradFill>
            <a:gsLst>
              <a:gs pos="100000">
                <a:schemeClr val="accent1"/>
              </a:gs>
              <a:gs pos="0">
                <a:schemeClr val="accent1">
                  <a:alpha val="0"/>
                </a:schemeClr>
              </a:gs>
            </a:gsLst>
            <a:path path="circle">
              <a:fillToRect l="50000" t="50000" r="50000" b="50000"/>
            </a:path>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2" name="任意多边形: 形状 41"/>
          <p:cNvSpPr/>
          <p:nvPr/>
        </p:nvSpPr>
        <p:spPr>
          <a:xfrm rot="3608821" flipH="1">
            <a:off x="5517906" y="4677196"/>
            <a:ext cx="1087473" cy="642735"/>
          </a:xfrm>
          <a:custGeom>
            <a:avLst/>
            <a:gdLst>
              <a:gd name="connsiteX0" fmla="*/ 999405 w 1087473"/>
              <a:gd name="connsiteY0" fmla="*/ 0 h 642735"/>
              <a:gd name="connsiteX1" fmla="*/ 1087473 w 1087473"/>
              <a:gd name="connsiteY1" fmla="*/ 4447 h 642735"/>
              <a:gd name="connsiteX2" fmla="*/ 1058117 w 1087473"/>
              <a:gd name="connsiteY2" fmla="*/ 65386 h 642735"/>
              <a:gd name="connsiteX3" fmla="*/ 88067 w 1087473"/>
              <a:gd name="connsiteY3" fmla="*/ 642735 h 642735"/>
              <a:gd name="connsiteX4" fmla="*/ 0 w 1087473"/>
              <a:gd name="connsiteY4" fmla="*/ 638288 h 642735"/>
              <a:gd name="connsiteX5" fmla="*/ 29355 w 1087473"/>
              <a:gd name="connsiteY5" fmla="*/ 577349 h 642735"/>
              <a:gd name="connsiteX6" fmla="*/ 999405 w 1087473"/>
              <a:gd name="connsiteY6" fmla="*/ 0 h 64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473" h="642735">
                <a:moveTo>
                  <a:pt x="999405" y="0"/>
                </a:moveTo>
                <a:lnTo>
                  <a:pt x="1087473" y="4447"/>
                </a:lnTo>
                <a:lnTo>
                  <a:pt x="1058117" y="65386"/>
                </a:lnTo>
                <a:cubicBezTo>
                  <a:pt x="871302" y="409281"/>
                  <a:pt x="506948" y="642735"/>
                  <a:pt x="88067" y="642735"/>
                </a:cubicBezTo>
                <a:lnTo>
                  <a:pt x="0" y="638288"/>
                </a:lnTo>
                <a:lnTo>
                  <a:pt x="29355" y="577349"/>
                </a:lnTo>
                <a:cubicBezTo>
                  <a:pt x="216170" y="233454"/>
                  <a:pt x="580525" y="0"/>
                  <a:pt x="999405" y="0"/>
                </a:cubicBezTo>
                <a:close/>
              </a:path>
            </a:pathLst>
          </a:custGeom>
          <a:gradFill>
            <a:gsLst>
              <a:gs pos="100000">
                <a:schemeClr val="accent1"/>
              </a:gs>
              <a:gs pos="0">
                <a:schemeClr val="accent1">
                  <a:alpha val="0"/>
                </a:schemeClr>
              </a:gs>
            </a:gsLst>
            <a:path path="circle">
              <a:fillToRect l="50000" t="50000" r="50000" b="50000"/>
            </a:path>
          </a:gra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3" name="文本框 42"/>
          <p:cNvSpPr txBox="1"/>
          <p:nvPr/>
        </p:nvSpPr>
        <p:spPr>
          <a:xfrm>
            <a:off x="5201289" y="2824463"/>
            <a:ext cx="1789422" cy="829945"/>
          </a:xfrm>
          <a:prstGeom prst="rect">
            <a:avLst/>
          </a:prstGeom>
          <a:noFill/>
        </p:spPr>
        <p:txBody>
          <a:bodyPr wrap="square" rtlCol="0">
            <a:spAutoFit/>
          </a:bodyPr>
          <a:lstStyle/>
          <a:p>
            <a:pPr algn="ctr"/>
            <a:r>
              <a:rPr lang="en-US" altLang="zh-CN" sz="2400" b="1" dirty="0">
                <a:solidFill>
                  <a:schemeClr val="accent1"/>
                </a:solidFill>
                <a:latin typeface="+mj-ea"/>
                <a:ea typeface="+mj-ea"/>
              </a:rPr>
              <a:t>1.</a:t>
            </a:r>
            <a:r>
              <a:rPr lang="zh-CN" altLang="en-US" sz="2400" b="1" dirty="0">
                <a:solidFill>
                  <a:schemeClr val="accent1"/>
                </a:solidFill>
                <a:latin typeface="+mj-ea"/>
                <a:ea typeface="+mj-ea"/>
              </a:rPr>
              <a:t>薪资</a:t>
            </a:r>
            <a:endParaRPr lang="zh-CN" altLang="en-US" sz="2400" b="1" dirty="0">
              <a:solidFill>
                <a:schemeClr val="accent1"/>
              </a:solidFill>
              <a:latin typeface="+mj-ea"/>
              <a:ea typeface="+mj-ea"/>
            </a:endParaRPr>
          </a:p>
          <a:p>
            <a:pPr algn="ctr"/>
            <a:r>
              <a:rPr lang="zh-CN" altLang="en-US" sz="2400" b="1" dirty="0">
                <a:solidFill>
                  <a:schemeClr val="accent1"/>
                </a:solidFill>
                <a:latin typeface="+mj-ea"/>
                <a:ea typeface="+mj-ea"/>
              </a:rPr>
              <a:t>期望</a:t>
            </a:r>
            <a:endParaRPr lang="zh-CN" altLang="en-US" sz="2400" b="1" dirty="0">
              <a:solidFill>
                <a:schemeClr val="accent1"/>
              </a:solidFill>
              <a:latin typeface="+mj-ea"/>
              <a:ea typeface="+mj-ea"/>
            </a:endParaRPr>
          </a:p>
        </p:txBody>
      </p:sp>
      <p:sp>
        <p:nvSpPr>
          <p:cNvPr id="44" name="文本框 43"/>
          <p:cNvSpPr txBox="1"/>
          <p:nvPr/>
        </p:nvSpPr>
        <p:spPr>
          <a:xfrm>
            <a:off x="1145540" y="1216025"/>
            <a:ext cx="10120630" cy="810260"/>
          </a:xfrm>
          <a:prstGeom prst="rect">
            <a:avLst/>
          </a:prstGeom>
          <a:noFill/>
        </p:spPr>
        <p:txBody>
          <a:bodyPr wrap="square" rtlCol="0">
            <a:spAutoFit/>
          </a:bodyPr>
          <a:lstStyle/>
          <a:p>
            <a:pPr algn="ctr">
              <a:lnSpc>
                <a:spcPct val="130000"/>
              </a:lnSpc>
            </a:pPr>
            <a:r>
              <a:rPr lang="zh-CN" altLang="en-US" dirty="0">
                <a:solidFill>
                  <a:schemeClr val="tx1">
                    <a:lumMod val="95000"/>
                    <a:lumOff val="5000"/>
                  </a:schemeClr>
                </a:solidFill>
              </a:rPr>
              <a:t>通过分析招聘数据中的薪资信息，了解当前数据分析职位的市场薪酬水平，以及不同类型公司和地区的薪资差异。这有助于求职者更好地了解市场行情，从而在求职过程中制定合理的薪资期望。</a:t>
            </a:r>
            <a:endParaRPr lang="zh-CN" altLang="en-US" dirty="0">
              <a:solidFill>
                <a:schemeClr val="tx1">
                  <a:lumMod val="95000"/>
                  <a:lumOff val="5000"/>
                </a:schemeClr>
              </a:solidFill>
            </a:endParaRPr>
          </a:p>
        </p:txBody>
      </p:sp>
      <p:cxnSp>
        <p:nvCxnSpPr>
          <p:cNvPr id="45" name="直接连接符 44"/>
          <p:cNvCxnSpPr>
            <a:stCxn id="20" idx="0"/>
          </p:cNvCxnSpPr>
          <p:nvPr/>
        </p:nvCxnSpPr>
        <p:spPr>
          <a:xfrm flipV="1">
            <a:off x="6061644" y="2063566"/>
            <a:ext cx="0" cy="26813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22" idx="6"/>
          </p:cNvCxnSpPr>
          <p:nvPr/>
        </p:nvCxnSpPr>
        <p:spPr>
          <a:xfrm flipV="1">
            <a:off x="8076181" y="4998563"/>
            <a:ext cx="439346" cy="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21" idx="2"/>
          </p:cNvCxnSpPr>
          <p:nvPr/>
        </p:nvCxnSpPr>
        <p:spPr>
          <a:xfrm flipH="1" flipV="1">
            <a:off x="3690257" y="4998563"/>
            <a:ext cx="356847" cy="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6166339" y="4778909"/>
            <a:ext cx="1789422" cy="829945"/>
          </a:xfrm>
          <a:prstGeom prst="rect">
            <a:avLst/>
          </a:prstGeom>
          <a:noFill/>
        </p:spPr>
        <p:txBody>
          <a:bodyPr wrap="square" rtlCol="0">
            <a:spAutoFit/>
          </a:bodyPr>
          <a:lstStyle/>
          <a:p>
            <a:pPr algn="ctr"/>
            <a:r>
              <a:rPr lang="en-US" altLang="zh-CN" sz="2400" b="1" dirty="0">
                <a:solidFill>
                  <a:schemeClr val="accent1"/>
                </a:solidFill>
                <a:latin typeface="+mj-ea"/>
                <a:ea typeface="+mj-ea"/>
              </a:rPr>
              <a:t>3.个性化</a:t>
            </a:r>
            <a:endParaRPr lang="en-US" altLang="zh-CN" sz="2400" b="1" dirty="0">
              <a:solidFill>
                <a:schemeClr val="accent1"/>
              </a:solidFill>
              <a:latin typeface="+mj-ea"/>
              <a:ea typeface="+mj-ea"/>
            </a:endParaRPr>
          </a:p>
          <a:p>
            <a:pPr algn="ctr"/>
            <a:r>
              <a:rPr lang="en-US" altLang="zh-CN" sz="2400" b="1" dirty="0">
                <a:solidFill>
                  <a:schemeClr val="accent1"/>
                </a:solidFill>
                <a:latin typeface="+mj-ea"/>
                <a:ea typeface="+mj-ea"/>
              </a:rPr>
              <a:t>需求</a:t>
            </a:r>
            <a:endParaRPr lang="en-US" altLang="zh-CN" sz="2400" b="1" dirty="0">
              <a:solidFill>
                <a:schemeClr val="accent1"/>
              </a:solidFill>
              <a:latin typeface="+mj-ea"/>
              <a:ea typeface="+mj-ea"/>
            </a:endParaRPr>
          </a:p>
        </p:txBody>
      </p:sp>
      <p:sp>
        <p:nvSpPr>
          <p:cNvPr id="49" name="文本框 48"/>
          <p:cNvSpPr txBox="1"/>
          <p:nvPr/>
        </p:nvSpPr>
        <p:spPr>
          <a:xfrm>
            <a:off x="4100010" y="4778909"/>
            <a:ext cx="1789422" cy="829945"/>
          </a:xfrm>
          <a:prstGeom prst="rect">
            <a:avLst/>
          </a:prstGeom>
          <a:noFill/>
        </p:spPr>
        <p:txBody>
          <a:bodyPr wrap="square" rtlCol="0">
            <a:spAutoFit/>
          </a:bodyPr>
          <a:lstStyle/>
          <a:p>
            <a:pPr algn="ctr"/>
            <a:r>
              <a:rPr lang="en-US" altLang="zh-CN" sz="2400" b="1" dirty="0">
                <a:solidFill>
                  <a:schemeClr val="accent1"/>
                </a:solidFill>
                <a:latin typeface="+mj-ea"/>
                <a:ea typeface="+mj-ea"/>
              </a:rPr>
              <a:t>2.</a:t>
            </a:r>
            <a:r>
              <a:rPr lang="zh-CN" altLang="en-US" sz="2400" b="1" dirty="0">
                <a:solidFill>
                  <a:schemeClr val="accent1"/>
                </a:solidFill>
                <a:latin typeface="+mj-ea"/>
                <a:ea typeface="+mj-ea"/>
              </a:rPr>
              <a:t>发展</a:t>
            </a:r>
            <a:endParaRPr lang="zh-CN" altLang="en-US" sz="2400" b="1" dirty="0">
              <a:solidFill>
                <a:schemeClr val="accent1"/>
              </a:solidFill>
              <a:latin typeface="+mj-ea"/>
              <a:ea typeface="+mj-ea"/>
            </a:endParaRPr>
          </a:p>
          <a:p>
            <a:pPr algn="ctr"/>
            <a:r>
              <a:rPr lang="zh-CN" altLang="en-US" sz="2400" b="1" dirty="0">
                <a:solidFill>
                  <a:schemeClr val="accent1"/>
                </a:solidFill>
                <a:latin typeface="+mj-ea"/>
                <a:ea typeface="+mj-ea"/>
              </a:rPr>
              <a:t>方向</a:t>
            </a:r>
            <a:endParaRPr lang="zh-CN" altLang="en-US" sz="2400" b="1" dirty="0">
              <a:solidFill>
                <a:schemeClr val="accent1"/>
              </a:solidFill>
              <a:latin typeface="+mj-ea"/>
              <a:ea typeface="+mj-ea"/>
            </a:endParaRPr>
          </a:p>
        </p:txBody>
      </p:sp>
      <p:sp>
        <p:nvSpPr>
          <p:cNvPr id="50" name="文本框 49"/>
          <p:cNvSpPr txBox="1"/>
          <p:nvPr/>
        </p:nvSpPr>
        <p:spPr>
          <a:xfrm>
            <a:off x="8635365" y="3705225"/>
            <a:ext cx="3215640" cy="2609215"/>
          </a:xfrm>
          <a:prstGeom prst="rect">
            <a:avLst/>
          </a:prstGeom>
          <a:noFill/>
        </p:spPr>
        <p:txBody>
          <a:bodyPr wrap="square" rtlCol="0">
            <a:spAutoFit/>
          </a:bodyPr>
          <a:lstStyle/>
          <a:p>
            <a:pPr>
              <a:lnSpc>
                <a:spcPct val="130000"/>
              </a:lnSpc>
            </a:pPr>
            <a:r>
              <a:rPr lang="zh-CN" altLang="en-US" dirty="0">
                <a:solidFill>
                  <a:schemeClr val="tx1">
                    <a:lumMod val="95000"/>
                    <a:lumOff val="5000"/>
                  </a:schemeClr>
                </a:solidFill>
              </a:rPr>
              <a:t>建立推荐系统，根据求职者对工作地点、薪资水平、工作经验和福利待遇等要求，为其推荐最适合的公司或公司领域，旨在帮助求职者更快地找到符合自己需求的职位，提高职业选择的效率和满意度。</a:t>
            </a:r>
            <a:endParaRPr lang="zh-CN" altLang="zh-CN" dirty="0">
              <a:solidFill>
                <a:schemeClr val="tx1">
                  <a:lumMod val="95000"/>
                  <a:lumOff val="5000"/>
                </a:schemeClr>
              </a:solidFill>
            </a:endParaRPr>
          </a:p>
        </p:txBody>
      </p:sp>
      <p:sp>
        <p:nvSpPr>
          <p:cNvPr id="51" name="文本框 50"/>
          <p:cNvSpPr txBox="1"/>
          <p:nvPr/>
        </p:nvSpPr>
        <p:spPr>
          <a:xfrm>
            <a:off x="208280" y="3705225"/>
            <a:ext cx="3481705" cy="2249170"/>
          </a:xfrm>
          <a:prstGeom prst="rect">
            <a:avLst/>
          </a:prstGeom>
          <a:noFill/>
        </p:spPr>
        <p:txBody>
          <a:bodyPr wrap="square" rtlCol="0">
            <a:spAutoFit/>
          </a:bodyPr>
          <a:lstStyle/>
          <a:p>
            <a:pPr algn="l">
              <a:lnSpc>
                <a:spcPct val="130000"/>
              </a:lnSpc>
            </a:pPr>
            <a:r>
              <a:rPr lang="zh-CN" altLang="en-US" dirty="0">
                <a:solidFill>
                  <a:schemeClr val="tx1">
                    <a:lumMod val="95000"/>
                    <a:lumOff val="5000"/>
                  </a:schemeClr>
                </a:solidFill>
              </a:rPr>
              <a:t>通过对公司类型、所在地区、公司规模和公司领域等特征进行深入分析，可以发现哪些类型的工作机会更有可能提供高水平的薪资，旨在帮助</a:t>
            </a:r>
            <a:r>
              <a:rPr lang="zh-CN" altLang="en-US" dirty="0">
                <a:solidFill>
                  <a:schemeClr val="tx1">
                    <a:lumMod val="95000"/>
                    <a:lumOff val="5000"/>
                  </a:schemeClr>
                </a:solidFill>
                <a:sym typeface="+mn-ea"/>
              </a:rPr>
              <a:t>求职者</a:t>
            </a:r>
            <a:r>
              <a:rPr lang="zh-CN" altLang="en-US" dirty="0">
                <a:solidFill>
                  <a:schemeClr val="tx1">
                    <a:lumMod val="95000"/>
                    <a:lumOff val="5000"/>
                  </a:schemeClr>
                </a:solidFill>
              </a:rPr>
              <a:t>更准确地定位自己的职业发展方向。</a:t>
            </a:r>
            <a:endParaRPr lang="zh-CN" altLang="en-US" dirty="0">
              <a:solidFill>
                <a:schemeClr val="tx1">
                  <a:lumMod val="95000"/>
                  <a:lumOff val="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研究目的</a:t>
            </a:r>
            <a:endParaRPr lang="zh-CN" altLang="en-US" dirty="0"/>
          </a:p>
        </p:txBody>
      </p:sp>
      <p:sp>
        <p:nvSpPr>
          <p:cNvPr id="23" name="任意多边形: 形状 22"/>
          <p:cNvSpPr/>
          <p:nvPr/>
        </p:nvSpPr>
        <p:spPr>
          <a:xfrm>
            <a:off x="0" y="1675692"/>
            <a:ext cx="12192000" cy="3786015"/>
          </a:xfrm>
          <a:custGeom>
            <a:avLst/>
            <a:gdLst>
              <a:gd name="connsiteX0" fmla="*/ 0 w 12192000"/>
              <a:gd name="connsiteY0" fmla="*/ 0 h 3022805"/>
              <a:gd name="connsiteX1" fmla="*/ 493557 w 12192000"/>
              <a:gd name="connsiteY1" fmla="*/ 44929 h 3022805"/>
              <a:gd name="connsiteX2" fmla="*/ 6096002 w 12192000"/>
              <a:gd name="connsiteY2" fmla="*/ 253256 h 3022805"/>
              <a:gd name="connsiteX3" fmla="*/ 11698446 w 12192000"/>
              <a:gd name="connsiteY3" fmla="*/ 44929 h 3022805"/>
              <a:gd name="connsiteX4" fmla="*/ 12192000 w 12192000"/>
              <a:gd name="connsiteY4" fmla="*/ 0 h 3022805"/>
              <a:gd name="connsiteX5" fmla="*/ 12192000 w 12192000"/>
              <a:gd name="connsiteY5" fmla="*/ 3022804 h 3022805"/>
              <a:gd name="connsiteX6" fmla="*/ 11698446 w 12192000"/>
              <a:gd name="connsiteY6" fmla="*/ 2977875 h 3022805"/>
              <a:gd name="connsiteX7" fmla="*/ 6096002 w 12192000"/>
              <a:gd name="connsiteY7" fmla="*/ 2769548 h 3022805"/>
              <a:gd name="connsiteX8" fmla="*/ 493557 w 12192000"/>
              <a:gd name="connsiteY8" fmla="*/ 2977875 h 3022805"/>
              <a:gd name="connsiteX9" fmla="*/ 0 w 12192000"/>
              <a:gd name="connsiteY9" fmla="*/ 3022805 h 302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022805">
                <a:moveTo>
                  <a:pt x="0" y="0"/>
                </a:moveTo>
                <a:lnTo>
                  <a:pt x="493557" y="44929"/>
                </a:lnTo>
                <a:cubicBezTo>
                  <a:pt x="2092807" y="176456"/>
                  <a:pt x="4020729" y="253256"/>
                  <a:pt x="6096002" y="253256"/>
                </a:cubicBezTo>
                <a:cubicBezTo>
                  <a:pt x="8171274" y="253256"/>
                  <a:pt x="10099196" y="176456"/>
                  <a:pt x="11698446" y="44929"/>
                </a:cubicBezTo>
                <a:lnTo>
                  <a:pt x="12192000" y="0"/>
                </a:lnTo>
                <a:lnTo>
                  <a:pt x="12192000" y="3022804"/>
                </a:lnTo>
                <a:lnTo>
                  <a:pt x="11698446" y="2977875"/>
                </a:lnTo>
                <a:cubicBezTo>
                  <a:pt x="10099196" y="2846348"/>
                  <a:pt x="8171274" y="2769548"/>
                  <a:pt x="6096002" y="2769548"/>
                </a:cubicBezTo>
                <a:cubicBezTo>
                  <a:pt x="4020729" y="2769548"/>
                  <a:pt x="2092807" y="2846348"/>
                  <a:pt x="493557" y="2977875"/>
                </a:cubicBezTo>
                <a:lnTo>
                  <a:pt x="0" y="30228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24" name="任意多边形: 形状 23"/>
          <p:cNvSpPr/>
          <p:nvPr/>
        </p:nvSpPr>
        <p:spPr>
          <a:xfrm>
            <a:off x="0" y="1812538"/>
            <a:ext cx="12192000" cy="3472412"/>
          </a:xfrm>
          <a:custGeom>
            <a:avLst/>
            <a:gdLst>
              <a:gd name="connsiteX0" fmla="*/ 0 w 12192000"/>
              <a:gd name="connsiteY0" fmla="*/ 0 h 3022805"/>
              <a:gd name="connsiteX1" fmla="*/ 493557 w 12192000"/>
              <a:gd name="connsiteY1" fmla="*/ 44929 h 3022805"/>
              <a:gd name="connsiteX2" fmla="*/ 6096002 w 12192000"/>
              <a:gd name="connsiteY2" fmla="*/ 253256 h 3022805"/>
              <a:gd name="connsiteX3" fmla="*/ 11698446 w 12192000"/>
              <a:gd name="connsiteY3" fmla="*/ 44929 h 3022805"/>
              <a:gd name="connsiteX4" fmla="*/ 12192000 w 12192000"/>
              <a:gd name="connsiteY4" fmla="*/ 0 h 3022805"/>
              <a:gd name="connsiteX5" fmla="*/ 12192000 w 12192000"/>
              <a:gd name="connsiteY5" fmla="*/ 3022804 h 3022805"/>
              <a:gd name="connsiteX6" fmla="*/ 11698446 w 12192000"/>
              <a:gd name="connsiteY6" fmla="*/ 2977875 h 3022805"/>
              <a:gd name="connsiteX7" fmla="*/ 6096002 w 12192000"/>
              <a:gd name="connsiteY7" fmla="*/ 2769548 h 3022805"/>
              <a:gd name="connsiteX8" fmla="*/ 493557 w 12192000"/>
              <a:gd name="connsiteY8" fmla="*/ 2977875 h 3022805"/>
              <a:gd name="connsiteX9" fmla="*/ 0 w 12192000"/>
              <a:gd name="connsiteY9" fmla="*/ 3022805 h 302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022805">
                <a:moveTo>
                  <a:pt x="0" y="0"/>
                </a:moveTo>
                <a:lnTo>
                  <a:pt x="493557" y="44929"/>
                </a:lnTo>
                <a:cubicBezTo>
                  <a:pt x="2092807" y="176456"/>
                  <a:pt x="4020729" y="253256"/>
                  <a:pt x="6096002" y="253256"/>
                </a:cubicBezTo>
                <a:cubicBezTo>
                  <a:pt x="8171274" y="253256"/>
                  <a:pt x="10099196" y="176456"/>
                  <a:pt x="11698446" y="44929"/>
                </a:cubicBezTo>
                <a:lnTo>
                  <a:pt x="12192000" y="0"/>
                </a:lnTo>
                <a:lnTo>
                  <a:pt x="12192000" y="3022804"/>
                </a:lnTo>
                <a:lnTo>
                  <a:pt x="11698446" y="2977875"/>
                </a:lnTo>
                <a:cubicBezTo>
                  <a:pt x="10099196" y="2846348"/>
                  <a:pt x="8171274" y="2769548"/>
                  <a:pt x="6096002" y="2769548"/>
                </a:cubicBezTo>
                <a:cubicBezTo>
                  <a:pt x="4020729" y="2769548"/>
                  <a:pt x="2092807" y="2846348"/>
                  <a:pt x="493557" y="2977875"/>
                </a:cubicBezTo>
                <a:lnTo>
                  <a:pt x="0" y="3022805"/>
                </a:lnTo>
                <a:close/>
              </a:path>
            </a:pathLst>
          </a:cu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25" name="任意多边形: 形状 24"/>
          <p:cNvSpPr/>
          <p:nvPr/>
        </p:nvSpPr>
        <p:spPr>
          <a:xfrm>
            <a:off x="0" y="1799344"/>
            <a:ext cx="12192000" cy="3492151"/>
          </a:xfrm>
          <a:custGeom>
            <a:avLst/>
            <a:gdLst>
              <a:gd name="connsiteX0" fmla="*/ 0 w 12192000"/>
              <a:gd name="connsiteY0" fmla="*/ 0 h 3022805"/>
              <a:gd name="connsiteX1" fmla="*/ 493557 w 12192000"/>
              <a:gd name="connsiteY1" fmla="*/ 44929 h 3022805"/>
              <a:gd name="connsiteX2" fmla="*/ 6096002 w 12192000"/>
              <a:gd name="connsiteY2" fmla="*/ 253256 h 3022805"/>
              <a:gd name="connsiteX3" fmla="*/ 11698446 w 12192000"/>
              <a:gd name="connsiteY3" fmla="*/ 44929 h 3022805"/>
              <a:gd name="connsiteX4" fmla="*/ 12192000 w 12192000"/>
              <a:gd name="connsiteY4" fmla="*/ 0 h 3022805"/>
              <a:gd name="connsiteX5" fmla="*/ 12192000 w 12192000"/>
              <a:gd name="connsiteY5" fmla="*/ 3022804 h 3022805"/>
              <a:gd name="connsiteX6" fmla="*/ 11698446 w 12192000"/>
              <a:gd name="connsiteY6" fmla="*/ 2977875 h 3022805"/>
              <a:gd name="connsiteX7" fmla="*/ 6096002 w 12192000"/>
              <a:gd name="connsiteY7" fmla="*/ 2769548 h 3022805"/>
              <a:gd name="connsiteX8" fmla="*/ 493557 w 12192000"/>
              <a:gd name="connsiteY8" fmla="*/ 2977875 h 3022805"/>
              <a:gd name="connsiteX9" fmla="*/ 0 w 12192000"/>
              <a:gd name="connsiteY9" fmla="*/ 3022805 h 302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022805">
                <a:moveTo>
                  <a:pt x="0" y="0"/>
                </a:moveTo>
                <a:lnTo>
                  <a:pt x="493557" y="44929"/>
                </a:lnTo>
                <a:cubicBezTo>
                  <a:pt x="2092807" y="176456"/>
                  <a:pt x="4020729" y="253256"/>
                  <a:pt x="6096002" y="253256"/>
                </a:cubicBezTo>
                <a:cubicBezTo>
                  <a:pt x="8171274" y="253256"/>
                  <a:pt x="10099196" y="176456"/>
                  <a:pt x="11698446" y="44929"/>
                </a:cubicBezTo>
                <a:lnTo>
                  <a:pt x="12192000" y="0"/>
                </a:lnTo>
                <a:lnTo>
                  <a:pt x="12192000" y="3022804"/>
                </a:lnTo>
                <a:lnTo>
                  <a:pt x="11698446" y="2977875"/>
                </a:lnTo>
                <a:cubicBezTo>
                  <a:pt x="10099196" y="2846348"/>
                  <a:pt x="8171274" y="2769548"/>
                  <a:pt x="6096002" y="2769548"/>
                </a:cubicBezTo>
                <a:cubicBezTo>
                  <a:pt x="4020729" y="2769548"/>
                  <a:pt x="2092807" y="2846348"/>
                  <a:pt x="493557" y="2977875"/>
                </a:cubicBezTo>
                <a:lnTo>
                  <a:pt x="0" y="3022805"/>
                </a:lnTo>
                <a:close/>
              </a:path>
            </a:pathLst>
          </a:cu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26" name="Freeform 5"/>
          <p:cNvSpPr>
            <a:spLocks noEditPoints="1"/>
          </p:cNvSpPr>
          <p:nvPr/>
        </p:nvSpPr>
        <p:spPr bwMode="auto">
          <a:xfrm>
            <a:off x="589644" y="2541993"/>
            <a:ext cx="3350331" cy="2170573"/>
          </a:xfrm>
          <a:custGeom>
            <a:avLst/>
            <a:gdLst>
              <a:gd name="T0" fmla="*/ 1180 w 3270"/>
              <a:gd name="T1" fmla="*/ 1955 h 2123"/>
              <a:gd name="T2" fmla="*/ 890 w 3270"/>
              <a:gd name="T3" fmla="*/ 2123 h 2123"/>
              <a:gd name="T4" fmla="*/ 1134 w 3270"/>
              <a:gd name="T5" fmla="*/ 1954 h 2123"/>
              <a:gd name="T6" fmla="*/ 521 w 3270"/>
              <a:gd name="T7" fmla="*/ 285 h 2123"/>
              <a:gd name="T8" fmla="*/ 846 w 3270"/>
              <a:gd name="T9" fmla="*/ 6 h 2123"/>
              <a:gd name="T10" fmla="*/ 256 w 3270"/>
              <a:gd name="T11" fmla="*/ 977 h 2123"/>
              <a:gd name="T12" fmla="*/ 1195 w 3270"/>
              <a:gd name="T13" fmla="*/ 1943 h 2123"/>
              <a:gd name="T14" fmla="*/ 532 w 3270"/>
              <a:gd name="T15" fmla="*/ 216 h 2123"/>
              <a:gd name="T16" fmla="*/ 442 w 3270"/>
              <a:gd name="T17" fmla="*/ 336 h 2123"/>
              <a:gd name="T18" fmla="*/ 532 w 3270"/>
              <a:gd name="T19" fmla="*/ 340 h 2123"/>
              <a:gd name="T20" fmla="*/ 420 w 3270"/>
              <a:gd name="T21" fmla="*/ 494 h 2123"/>
              <a:gd name="T22" fmla="*/ 344 w 3270"/>
              <a:gd name="T23" fmla="*/ 470 h 2123"/>
              <a:gd name="T24" fmla="*/ 284 w 3270"/>
              <a:gd name="T25" fmla="*/ 608 h 2123"/>
              <a:gd name="T26" fmla="*/ 328 w 3270"/>
              <a:gd name="T27" fmla="*/ 685 h 2123"/>
              <a:gd name="T28" fmla="*/ 222 w 3270"/>
              <a:gd name="T29" fmla="*/ 772 h 2123"/>
              <a:gd name="T30" fmla="*/ 282 w 3270"/>
              <a:gd name="T31" fmla="*/ 861 h 2123"/>
              <a:gd name="T32" fmla="*/ 200 w 3270"/>
              <a:gd name="T33" fmla="*/ 938 h 2123"/>
              <a:gd name="T34" fmla="*/ 206 w 3270"/>
              <a:gd name="T35" fmla="*/ 1106 h 2123"/>
              <a:gd name="T36" fmla="*/ 284 w 3270"/>
              <a:gd name="T37" fmla="*/ 1090 h 2123"/>
              <a:gd name="T38" fmla="*/ 253 w 3270"/>
              <a:gd name="T39" fmla="*/ 1293 h 2123"/>
              <a:gd name="T40" fmla="*/ 322 w 3270"/>
              <a:gd name="T41" fmla="*/ 1431 h 2123"/>
              <a:gd name="T42" fmla="*/ 334 w 3270"/>
              <a:gd name="T43" fmla="*/ 1303 h 2123"/>
              <a:gd name="T44" fmla="*/ 422 w 3270"/>
              <a:gd name="T45" fmla="*/ 1569 h 2123"/>
              <a:gd name="T46" fmla="*/ 455 w 3270"/>
              <a:gd name="T47" fmla="*/ 1514 h 2123"/>
              <a:gd name="T48" fmla="*/ 530 w 3270"/>
              <a:gd name="T49" fmla="*/ 1716 h 2123"/>
              <a:gd name="T50" fmla="*/ 643 w 3270"/>
              <a:gd name="T51" fmla="*/ 1708 h 2123"/>
              <a:gd name="T52" fmla="*/ 685 w 3270"/>
              <a:gd name="T53" fmla="*/ 1816 h 2123"/>
              <a:gd name="T54" fmla="*/ 845 w 3270"/>
              <a:gd name="T55" fmla="*/ 1899 h 2123"/>
              <a:gd name="T56" fmla="*/ 887 w 3270"/>
              <a:gd name="T57" fmla="*/ 1854 h 2123"/>
              <a:gd name="T58" fmla="*/ 2741 w 3270"/>
              <a:gd name="T59" fmla="*/ 1660 h 2123"/>
              <a:gd name="T60" fmla="*/ 2622 w 3270"/>
              <a:gd name="T61" fmla="*/ 190 h 2123"/>
              <a:gd name="T62" fmla="*/ 2641 w 3270"/>
              <a:gd name="T63" fmla="*/ 189 h 2123"/>
              <a:gd name="T64" fmla="*/ 2749 w 3270"/>
              <a:gd name="T65" fmla="*/ 1669 h 2123"/>
              <a:gd name="T66" fmla="*/ 2403 w 3270"/>
              <a:gd name="T67" fmla="*/ 2123 h 2123"/>
              <a:gd name="T68" fmla="*/ 2244 w 3270"/>
              <a:gd name="T69" fmla="*/ 2025 h 2123"/>
              <a:gd name="T70" fmla="*/ 2075 w 3270"/>
              <a:gd name="T71" fmla="*/ 1955 h 2123"/>
              <a:gd name="T72" fmla="*/ 2738 w 3270"/>
              <a:gd name="T73" fmla="*/ 216 h 2123"/>
              <a:gd name="T74" fmla="*/ 2828 w 3270"/>
              <a:gd name="T75" fmla="*/ 336 h 2123"/>
              <a:gd name="T76" fmla="*/ 2739 w 3270"/>
              <a:gd name="T77" fmla="*/ 340 h 2123"/>
              <a:gd name="T78" fmla="*/ 2850 w 3270"/>
              <a:gd name="T79" fmla="*/ 494 h 2123"/>
              <a:gd name="T80" fmla="*/ 2926 w 3270"/>
              <a:gd name="T81" fmla="*/ 470 h 2123"/>
              <a:gd name="T82" fmla="*/ 2987 w 3270"/>
              <a:gd name="T83" fmla="*/ 608 h 2123"/>
              <a:gd name="T84" fmla="*/ 2943 w 3270"/>
              <a:gd name="T85" fmla="*/ 685 h 2123"/>
              <a:gd name="T86" fmla="*/ 3048 w 3270"/>
              <a:gd name="T87" fmla="*/ 772 h 2123"/>
              <a:gd name="T88" fmla="*/ 2988 w 3270"/>
              <a:gd name="T89" fmla="*/ 861 h 2123"/>
              <a:gd name="T90" fmla="*/ 3071 w 3270"/>
              <a:gd name="T91" fmla="*/ 938 h 2123"/>
              <a:gd name="T92" fmla="*/ 3065 w 3270"/>
              <a:gd name="T93" fmla="*/ 1106 h 2123"/>
              <a:gd name="T94" fmla="*/ 2986 w 3270"/>
              <a:gd name="T95" fmla="*/ 1090 h 2123"/>
              <a:gd name="T96" fmla="*/ 3017 w 3270"/>
              <a:gd name="T97" fmla="*/ 1293 h 2123"/>
              <a:gd name="T98" fmla="*/ 2949 w 3270"/>
              <a:gd name="T99" fmla="*/ 1431 h 2123"/>
              <a:gd name="T100" fmla="*/ 2937 w 3270"/>
              <a:gd name="T101" fmla="*/ 1303 h 2123"/>
              <a:gd name="T102" fmla="*/ 2848 w 3270"/>
              <a:gd name="T103" fmla="*/ 1569 h 2123"/>
              <a:gd name="T104" fmla="*/ 2816 w 3270"/>
              <a:gd name="T105" fmla="*/ 1514 h 2123"/>
              <a:gd name="T106" fmla="*/ 2740 w 3270"/>
              <a:gd name="T107" fmla="*/ 1716 h 2123"/>
              <a:gd name="T108" fmla="*/ 2627 w 3270"/>
              <a:gd name="T109" fmla="*/ 1708 h 2123"/>
              <a:gd name="T110" fmla="*/ 2585 w 3270"/>
              <a:gd name="T111" fmla="*/ 1816 h 2123"/>
              <a:gd name="T112" fmla="*/ 2425 w 3270"/>
              <a:gd name="T113" fmla="*/ 1899 h 2123"/>
              <a:gd name="T114" fmla="*/ 2582 w 3270"/>
              <a:gd name="T115" fmla="*/ 1583 h 2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70" h="2123">
                <a:moveTo>
                  <a:pt x="1195" y="1955"/>
                </a:moveTo>
                <a:cubicBezTo>
                  <a:pt x="1191" y="1955"/>
                  <a:pt x="1191" y="1955"/>
                  <a:pt x="1191" y="1955"/>
                </a:cubicBezTo>
                <a:cubicBezTo>
                  <a:pt x="1188" y="1955"/>
                  <a:pt x="1184" y="1955"/>
                  <a:pt x="1180" y="1955"/>
                </a:cubicBezTo>
                <a:cubicBezTo>
                  <a:pt x="1146" y="1964"/>
                  <a:pt x="1046" y="2014"/>
                  <a:pt x="1026" y="2025"/>
                </a:cubicBezTo>
                <a:cubicBezTo>
                  <a:pt x="1006" y="2037"/>
                  <a:pt x="973" y="2057"/>
                  <a:pt x="955" y="2070"/>
                </a:cubicBezTo>
                <a:cubicBezTo>
                  <a:pt x="932" y="2087"/>
                  <a:pt x="913" y="2107"/>
                  <a:pt x="890" y="2123"/>
                </a:cubicBezTo>
                <a:cubicBezTo>
                  <a:pt x="867" y="2123"/>
                  <a:pt x="867" y="2123"/>
                  <a:pt x="867" y="2123"/>
                </a:cubicBezTo>
                <a:cubicBezTo>
                  <a:pt x="863" y="2119"/>
                  <a:pt x="857" y="2117"/>
                  <a:pt x="857" y="2110"/>
                </a:cubicBezTo>
                <a:cubicBezTo>
                  <a:pt x="857" y="2083"/>
                  <a:pt x="1048" y="1981"/>
                  <a:pt x="1134" y="1954"/>
                </a:cubicBezTo>
                <a:cubicBezTo>
                  <a:pt x="895" y="1939"/>
                  <a:pt x="680" y="1833"/>
                  <a:pt x="521" y="1669"/>
                </a:cubicBezTo>
                <a:cubicBezTo>
                  <a:pt x="349" y="1492"/>
                  <a:pt x="243" y="1247"/>
                  <a:pt x="243" y="977"/>
                </a:cubicBezTo>
                <a:cubicBezTo>
                  <a:pt x="243" y="707"/>
                  <a:pt x="349" y="462"/>
                  <a:pt x="521" y="285"/>
                </a:cubicBezTo>
                <a:cubicBezTo>
                  <a:pt x="554" y="250"/>
                  <a:pt x="591" y="218"/>
                  <a:pt x="629" y="189"/>
                </a:cubicBezTo>
                <a:cubicBezTo>
                  <a:pt x="628" y="189"/>
                  <a:pt x="627" y="188"/>
                  <a:pt x="626" y="188"/>
                </a:cubicBezTo>
                <a:cubicBezTo>
                  <a:pt x="638" y="33"/>
                  <a:pt x="706" y="64"/>
                  <a:pt x="846" y="6"/>
                </a:cubicBezTo>
                <a:cubicBezTo>
                  <a:pt x="852" y="64"/>
                  <a:pt x="755" y="188"/>
                  <a:pt x="648" y="190"/>
                </a:cubicBezTo>
                <a:cubicBezTo>
                  <a:pt x="606" y="221"/>
                  <a:pt x="566" y="256"/>
                  <a:pt x="530" y="293"/>
                </a:cubicBezTo>
                <a:cubicBezTo>
                  <a:pt x="360" y="468"/>
                  <a:pt x="256" y="710"/>
                  <a:pt x="256" y="977"/>
                </a:cubicBezTo>
                <a:cubicBezTo>
                  <a:pt x="256" y="1244"/>
                  <a:pt x="360" y="1485"/>
                  <a:pt x="530" y="1660"/>
                </a:cubicBezTo>
                <a:cubicBezTo>
                  <a:pt x="699" y="1835"/>
                  <a:pt x="933" y="1943"/>
                  <a:pt x="1191" y="1943"/>
                </a:cubicBezTo>
                <a:cubicBezTo>
                  <a:pt x="1195" y="1943"/>
                  <a:pt x="1195" y="1943"/>
                  <a:pt x="1195" y="1943"/>
                </a:cubicBezTo>
                <a:moveTo>
                  <a:pt x="532" y="216"/>
                </a:moveTo>
                <a:cubicBezTo>
                  <a:pt x="632" y="150"/>
                  <a:pt x="586" y="116"/>
                  <a:pt x="573" y="0"/>
                </a:cubicBezTo>
                <a:cubicBezTo>
                  <a:pt x="529" y="18"/>
                  <a:pt x="477" y="144"/>
                  <a:pt x="532" y="216"/>
                </a:cubicBezTo>
                <a:close/>
                <a:moveTo>
                  <a:pt x="442" y="336"/>
                </a:moveTo>
                <a:cubicBezTo>
                  <a:pt x="525" y="249"/>
                  <a:pt x="473" y="226"/>
                  <a:pt x="434" y="116"/>
                </a:cubicBezTo>
                <a:cubicBezTo>
                  <a:pt x="396" y="144"/>
                  <a:pt x="373" y="278"/>
                  <a:pt x="442" y="336"/>
                </a:cubicBezTo>
                <a:close/>
                <a:moveTo>
                  <a:pt x="532" y="340"/>
                </a:moveTo>
                <a:cubicBezTo>
                  <a:pt x="614" y="370"/>
                  <a:pt x="716" y="285"/>
                  <a:pt x="720" y="239"/>
                </a:cubicBezTo>
                <a:cubicBezTo>
                  <a:pt x="609" y="261"/>
                  <a:pt x="563" y="228"/>
                  <a:pt x="532" y="340"/>
                </a:cubicBezTo>
                <a:close/>
                <a:moveTo>
                  <a:pt x="420" y="494"/>
                </a:moveTo>
                <a:cubicBezTo>
                  <a:pt x="505" y="515"/>
                  <a:pt x="598" y="421"/>
                  <a:pt x="598" y="374"/>
                </a:cubicBezTo>
                <a:cubicBezTo>
                  <a:pt x="489" y="407"/>
                  <a:pt x="441" y="378"/>
                  <a:pt x="420" y="494"/>
                </a:cubicBezTo>
                <a:close/>
                <a:moveTo>
                  <a:pt x="344" y="470"/>
                </a:moveTo>
                <a:cubicBezTo>
                  <a:pt x="431" y="380"/>
                  <a:pt x="376" y="356"/>
                  <a:pt x="336" y="241"/>
                </a:cubicBezTo>
                <a:cubicBezTo>
                  <a:pt x="296" y="270"/>
                  <a:pt x="273" y="409"/>
                  <a:pt x="344" y="470"/>
                </a:cubicBezTo>
                <a:close/>
                <a:moveTo>
                  <a:pt x="284" y="608"/>
                </a:moveTo>
                <a:cubicBezTo>
                  <a:pt x="333" y="493"/>
                  <a:pt x="273" y="490"/>
                  <a:pt x="195" y="396"/>
                </a:cubicBezTo>
                <a:cubicBezTo>
                  <a:pt x="168" y="438"/>
                  <a:pt x="195" y="577"/>
                  <a:pt x="284" y="608"/>
                </a:cubicBezTo>
                <a:close/>
                <a:moveTo>
                  <a:pt x="328" y="685"/>
                </a:moveTo>
                <a:cubicBezTo>
                  <a:pt x="425" y="688"/>
                  <a:pt x="504" y="565"/>
                  <a:pt x="493" y="514"/>
                </a:cubicBezTo>
                <a:cubicBezTo>
                  <a:pt x="382" y="575"/>
                  <a:pt x="323" y="555"/>
                  <a:pt x="328" y="685"/>
                </a:cubicBezTo>
                <a:close/>
                <a:moveTo>
                  <a:pt x="222" y="772"/>
                </a:moveTo>
                <a:cubicBezTo>
                  <a:pt x="279" y="642"/>
                  <a:pt x="211" y="639"/>
                  <a:pt x="122" y="532"/>
                </a:cubicBezTo>
                <a:cubicBezTo>
                  <a:pt x="91" y="579"/>
                  <a:pt x="122" y="737"/>
                  <a:pt x="222" y="772"/>
                </a:cubicBezTo>
                <a:close/>
                <a:moveTo>
                  <a:pt x="282" y="861"/>
                </a:moveTo>
                <a:cubicBezTo>
                  <a:pt x="379" y="853"/>
                  <a:pt x="444" y="722"/>
                  <a:pt x="428" y="673"/>
                </a:cubicBezTo>
                <a:cubicBezTo>
                  <a:pt x="325" y="745"/>
                  <a:pt x="264" y="732"/>
                  <a:pt x="282" y="861"/>
                </a:cubicBezTo>
                <a:close/>
                <a:moveTo>
                  <a:pt x="200" y="938"/>
                </a:moveTo>
                <a:cubicBezTo>
                  <a:pt x="90" y="921"/>
                  <a:pt x="28" y="765"/>
                  <a:pt x="52" y="711"/>
                </a:cubicBezTo>
                <a:cubicBezTo>
                  <a:pt x="162" y="803"/>
                  <a:pt x="232" y="794"/>
                  <a:pt x="200" y="938"/>
                </a:cubicBezTo>
                <a:close/>
                <a:moveTo>
                  <a:pt x="206" y="1106"/>
                </a:moveTo>
                <a:cubicBezTo>
                  <a:pt x="216" y="952"/>
                  <a:pt x="145" y="973"/>
                  <a:pt x="15" y="897"/>
                </a:cubicBezTo>
                <a:cubicBezTo>
                  <a:pt x="0" y="956"/>
                  <a:pt x="90" y="1107"/>
                  <a:pt x="206" y="1106"/>
                </a:cubicBezTo>
                <a:close/>
                <a:moveTo>
                  <a:pt x="284" y="1090"/>
                </a:moveTo>
                <a:cubicBezTo>
                  <a:pt x="402" y="1062"/>
                  <a:pt x="457" y="888"/>
                  <a:pt x="427" y="831"/>
                </a:cubicBezTo>
                <a:cubicBezTo>
                  <a:pt x="314" y="940"/>
                  <a:pt x="237" y="935"/>
                  <a:pt x="284" y="1090"/>
                </a:cubicBezTo>
                <a:close/>
                <a:moveTo>
                  <a:pt x="253" y="1293"/>
                </a:moveTo>
                <a:cubicBezTo>
                  <a:pt x="236" y="1129"/>
                  <a:pt x="165" y="1164"/>
                  <a:pt x="16" y="1107"/>
                </a:cubicBezTo>
                <a:cubicBezTo>
                  <a:pt x="11" y="1173"/>
                  <a:pt x="132" y="1314"/>
                  <a:pt x="253" y="1293"/>
                </a:cubicBezTo>
                <a:close/>
                <a:moveTo>
                  <a:pt x="322" y="1431"/>
                </a:moveTo>
                <a:cubicBezTo>
                  <a:pt x="238" y="1290"/>
                  <a:pt x="188" y="1351"/>
                  <a:pt x="29" y="1361"/>
                </a:cubicBezTo>
                <a:cubicBezTo>
                  <a:pt x="51" y="1423"/>
                  <a:pt x="220" y="1501"/>
                  <a:pt x="322" y="1431"/>
                </a:cubicBezTo>
                <a:close/>
                <a:moveTo>
                  <a:pt x="334" y="1303"/>
                </a:moveTo>
                <a:cubicBezTo>
                  <a:pt x="447" y="1259"/>
                  <a:pt x="477" y="1077"/>
                  <a:pt x="439" y="1024"/>
                </a:cubicBezTo>
                <a:cubicBezTo>
                  <a:pt x="342" y="1149"/>
                  <a:pt x="264" y="1156"/>
                  <a:pt x="334" y="1303"/>
                </a:cubicBezTo>
                <a:close/>
                <a:moveTo>
                  <a:pt x="422" y="1569"/>
                </a:moveTo>
                <a:cubicBezTo>
                  <a:pt x="310" y="1448"/>
                  <a:pt x="275" y="1518"/>
                  <a:pt x="121" y="1562"/>
                </a:cubicBezTo>
                <a:cubicBezTo>
                  <a:pt x="156" y="1617"/>
                  <a:pt x="338" y="1658"/>
                  <a:pt x="422" y="1569"/>
                </a:cubicBezTo>
                <a:close/>
                <a:moveTo>
                  <a:pt x="455" y="1514"/>
                </a:moveTo>
                <a:cubicBezTo>
                  <a:pt x="543" y="1438"/>
                  <a:pt x="513" y="1265"/>
                  <a:pt x="463" y="1229"/>
                </a:cubicBezTo>
                <a:cubicBezTo>
                  <a:pt x="414" y="1372"/>
                  <a:pt x="346" y="1403"/>
                  <a:pt x="455" y="1514"/>
                </a:cubicBezTo>
                <a:close/>
                <a:moveTo>
                  <a:pt x="530" y="1716"/>
                </a:moveTo>
                <a:cubicBezTo>
                  <a:pt x="419" y="1595"/>
                  <a:pt x="383" y="1666"/>
                  <a:pt x="229" y="1709"/>
                </a:cubicBezTo>
                <a:cubicBezTo>
                  <a:pt x="264" y="1765"/>
                  <a:pt x="446" y="1806"/>
                  <a:pt x="530" y="1716"/>
                </a:cubicBezTo>
                <a:close/>
                <a:moveTo>
                  <a:pt x="643" y="1708"/>
                </a:moveTo>
                <a:cubicBezTo>
                  <a:pt x="703" y="1599"/>
                  <a:pt x="607" y="1437"/>
                  <a:pt x="543" y="1420"/>
                </a:cubicBezTo>
                <a:cubicBezTo>
                  <a:pt x="549" y="1582"/>
                  <a:pt x="492" y="1638"/>
                  <a:pt x="643" y="1708"/>
                </a:cubicBezTo>
                <a:close/>
                <a:moveTo>
                  <a:pt x="685" y="1816"/>
                </a:moveTo>
                <a:cubicBezTo>
                  <a:pt x="538" y="1721"/>
                  <a:pt x="520" y="1803"/>
                  <a:pt x="372" y="1889"/>
                </a:cubicBezTo>
                <a:cubicBezTo>
                  <a:pt x="423" y="1937"/>
                  <a:pt x="622" y="1932"/>
                  <a:pt x="685" y="1816"/>
                </a:cubicBezTo>
                <a:close/>
                <a:moveTo>
                  <a:pt x="845" y="1899"/>
                </a:moveTo>
                <a:cubicBezTo>
                  <a:pt x="685" y="1836"/>
                  <a:pt x="683" y="1918"/>
                  <a:pt x="558" y="2029"/>
                </a:cubicBezTo>
                <a:cubicBezTo>
                  <a:pt x="616" y="2065"/>
                  <a:pt x="806" y="2022"/>
                  <a:pt x="845" y="1899"/>
                </a:cubicBezTo>
                <a:close/>
                <a:moveTo>
                  <a:pt x="887" y="1854"/>
                </a:moveTo>
                <a:cubicBezTo>
                  <a:pt x="915" y="1719"/>
                  <a:pt x="761" y="1580"/>
                  <a:pt x="688" y="1583"/>
                </a:cubicBezTo>
                <a:cubicBezTo>
                  <a:pt x="747" y="1752"/>
                  <a:pt x="706" y="1829"/>
                  <a:pt x="887" y="1854"/>
                </a:cubicBezTo>
                <a:close/>
                <a:moveTo>
                  <a:pt x="2075" y="1943"/>
                </a:moveTo>
                <a:cubicBezTo>
                  <a:pt x="2079" y="1943"/>
                  <a:pt x="2079" y="1943"/>
                  <a:pt x="2079" y="1943"/>
                </a:cubicBezTo>
                <a:cubicBezTo>
                  <a:pt x="2337" y="1943"/>
                  <a:pt x="2571" y="1835"/>
                  <a:pt x="2741" y="1660"/>
                </a:cubicBezTo>
                <a:cubicBezTo>
                  <a:pt x="2910" y="1485"/>
                  <a:pt x="3015" y="1244"/>
                  <a:pt x="3015" y="977"/>
                </a:cubicBezTo>
                <a:cubicBezTo>
                  <a:pt x="3015" y="710"/>
                  <a:pt x="2910" y="468"/>
                  <a:pt x="2741" y="293"/>
                </a:cubicBezTo>
                <a:cubicBezTo>
                  <a:pt x="2704" y="256"/>
                  <a:pt x="2664" y="221"/>
                  <a:pt x="2622" y="190"/>
                </a:cubicBezTo>
                <a:cubicBezTo>
                  <a:pt x="2515" y="188"/>
                  <a:pt x="2418" y="64"/>
                  <a:pt x="2424" y="6"/>
                </a:cubicBezTo>
                <a:cubicBezTo>
                  <a:pt x="2564" y="64"/>
                  <a:pt x="2632" y="33"/>
                  <a:pt x="2644" y="188"/>
                </a:cubicBezTo>
                <a:cubicBezTo>
                  <a:pt x="2643" y="188"/>
                  <a:pt x="2642" y="189"/>
                  <a:pt x="2641" y="189"/>
                </a:cubicBezTo>
                <a:cubicBezTo>
                  <a:pt x="2680" y="218"/>
                  <a:pt x="2716" y="250"/>
                  <a:pt x="2749" y="285"/>
                </a:cubicBezTo>
                <a:cubicBezTo>
                  <a:pt x="2921" y="462"/>
                  <a:pt x="3027" y="707"/>
                  <a:pt x="3027" y="977"/>
                </a:cubicBezTo>
                <a:cubicBezTo>
                  <a:pt x="3027" y="1247"/>
                  <a:pt x="2921" y="1492"/>
                  <a:pt x="2749" y="1669"/>
                </a:cubicBezTo>
                <a:cubicBezTo>
                  <a:pt x="2591" y="1833"/>
                  <a:pt x="2375" y="1939"/>
                  <a:pt x="2136" y="1954"/>
                </a:cubicBezTo>
                <a:cubicBezTo>
                  <a:pt x="2222" y="1981"/>
                  <a:pt x="2413" y="2083"/>
                  <a:pt x="2413" y="2110"/>
                </a:cubicBezTo>
                <a:cubicBezTo>
                  <a:pt x="2413" y="2117"/>
                  <a:pt x="2408" y="2119"/>
                  <a:pt x="2403" y="2123"/>
                </a:cubicBezTo>
                <a:cubicBezTo>
                  <a:pt x="2380" y="2123"/>
                  <a:pt x="2380" y="2123"/>
                  <a:pt x="2380" y="2123"/>
                </a:cubicBezTo>
                <a:cubicBezTo>
                  <a:pt x="2357" y="2107"/>
                  <a:pt x="2339" y="2087"/>
                  <a:pt x="2315" y="2070"/>
                </a:cubicBezTo>
                <a:cubicBezTo>
                  <a:pt x="2297" y="2057"/>
                  <a:pt x="2264" y="2037"/>
                  <a:pt x="2244" y="2025"/>
                </a:cubicBezTo>
                <a:cubicBezTo>
                  <a:pt x="2224" y="2014"/>
                  <a:pt x="2124" y="1964"/>
                  <a:pt x="2090" y="1955"/>
                </a:cubicBezTo>
                <a:cubicBezTo>
                  <a:pt x="2086" y="1955"/>
                  <a:pt x="2083" y="1955"/>
                  <a:pt x="2079" y="1955"/>
                </a:cubicBezTo>
                <a:cubicBezTo>
                  <a:pt x="2075" y="1955"/>
                  <a:pt x="2075" y="1955"/>
                  <a:pt x="2075" y="1955"/>
                </a:cubicBezTo>
                <a:moveTo>
                  <a:pt x="2738" y="216"/>
                </a:moveTo>
                <a:cubicBezTo>
                  <a:pt x="2793" y="144"/>
                  <a:pt x="2741" y="18"/>
                  <a:pt x="2697" y="0"/>
                </a:cubicBezTo>
                <a:cubicBezTo>
                  <a:pt x="2684" y="116"/>
                  <a:pt x="2638" y="150"/>
                  <a:pt x="2738" y="216"/>
                </a:cubicBezTo>
                <a:close/>
                <a:moveTo>
                  <a:pt x="2828" y="336"/>
                </a:moveTo>
                <a:cubicBezTo>
                  <a:pt x="2897" y="278"/>
                  <a:pt x="2875" y="144"/>
                  <a:pt x="2836" y="116"/>
                </a:cubicBezTo>
                <a:cubicBezTo>
                  <a:pt x="2798" y="226"/>
                  <a:pt x="2745" y="249"/>
                  <a:pt x="2828" y="336"/>
                </a:cubicBezTo>
                <a:close/>
                <a:moveTo>
                  <a:pt x="2739" y="340"/>
                </a:moveTo>
                <a:cubicBezTo>
                  <a:pt x="2707" y="228"/>
                  <a:pt x="2662" y="261"/>
                  <a:pt x="2550" y="239"/>
                </a:cubicBezTo>
                <a:cubicBezTo>
                  <a:pt x="2554" y="285"/>
                  <a:pt x="2656" y="370"/>
                  <a:pt x="2739" y="340"/>
                </a:cubicBezTo>
                <a:close/>
                <a:moveTo>
                  <a:pt x="2850" y="494"/>
                </a:moveTo>
                <a:cubicBezTo>
                  <a:pt x="2829" y="378"/>
                  <a:pt x="2781" y="407"/>
                  <a:pt x="2672" y="374"/>
                </a:cubicBezTo>
                <a:cubicBezTo>
                  <a:pt x="2672" y="421"/>
                  <a:pt x="2765" y="515"/>
                  <a:pt x="2850" y="494"/>
                </a:cubicBezTo>
                <a:close/>
                <a:moveTo>
                  <a:pt x="2926" y="470"/>
                </a:moveTo>
                <a:cubicBezTo>
                  <a:pt x="2998" y="409"/>
                  <a:pt x="2974" y="270"/>
                  <a:pt x="2934" y="241"/>
                </a:cubicBezTo>
                <a:cubicBezTo>
                  <a:pt x="2894" y="356"/>
                  <a:pt x="2839" y="380"/>
                  <a:pt x="2926" y="470"/>
                </a:cubicBezTo>
                <a:close/>
                <a:moveTo>
                  <a:pt x="2987" y="608"/>
                </a:moveTo>
                <a:cubicBezTo>
                  <a:pt x="3075" y="577"/>
                  <a:pt x="3103" y="438"/>
                  <a:pt x="3075" y="396"/>
                </a:cubicBezTo>
                <a:cubicBezTo>
                  <a:pt x="2997" y="490"/>
                  <a:pt x="2937" y="493"/>
                  <a:pt x="2987" y="608"/>
                </a:cubicBezTo>
                <a:close/>
                <a:moveTo>
                  <a:pt x="2943" y="685"/>
                </a:moveTo>
                <a:cubicBezTo>
                  <a:pt x="2947" y="555"/>
                  <a:pt x="2888" y="575"/>
                  <a:pt x="2777" y="514"/>
                </a:cubicBezTo>
                <a:cubicBezTo>
                  <a:pt x="2766" y="565"/>
                  <a:pt x="2846" y="688"/>
                  <a:pt x="2943" y="685"/>
                </a:cubicBezTo>
                <a:close/>
                <a:moveTo>
                  <a:pt x="3048" y="772"/>
                </a:moveTo>
                <a:cubicBezTo>
                  <a:pt x="3148" y="737"/>
                  <a:pt x="3179" y="579"/>
                  <a:pt x="3148" y="532"/>
                </a:cubicBezTo>
                <a:cubicBezTo>
                  <a:pt x="3060" y="639"/>
                  <a:pt x="2992" y="642"/>
                  <a:pt x="3048" y="772"/>
                </a:cubicBezTo>
                <a:close/>
                <a:moveTo>
                  <a:pt x="2988" y="861"/>
                </a:moveTo>
                <a:cubicBezTo>
                  <a:pt x="3007" y="732"/>
                  <a:pt x="2946" y="745"/>
                  <a:pt x="2843" y="673"/>
                </a:cubicBezTo>
                <a:cubicBezTo>
                  <a:pt x="2826" y="722"/>
                  <a:pt x="2891" y="853"/>
                  <a:pt x="2988" y="861"/>
                </a:cubicBezTo>
                <a:close/>
                <a:moveTo>
                  <a:pt x="3071" y="938"/>
                </a:moveTo>
                <a:cubicBezTo>
                  <a:pt x="3038" y="794"/>
                  <a:pt x="3108" y="803"/>
                  <a:pt x="3219" y="711"/>
                </a:cubicBezTo>
                <a:cubicBezTo>
                  <a:pt x="3242" y="765"/>
                  <a:pt x="3180" y="921"/>
                  <a:pt x="3071" y="938"/>
                </a:cubicBezTo>
                <a:close/>
                <a:moveTo>
                  <a:pt x="3065" y="1106"/>
                </a:moveTo>
                <a:cubicBezTo>
                  <a:pt x="3180" y="1107"/>
                  <a:pt x="3270" y="956"/>
                  <a:pt x="3255" y="897"/>
                </a:cubicBezTo>
                <a:cubicBezTo>
                  <a:pt x="3126" y="973"/>
                  <a:pt x="3055" y="952"/>
                  <a:pt x="3065" y="1106"/>
                </a:cubicBezTo>
                <a:close/>
                <a:moveTo>
                  <a:pt x="2986" y="1090"/>
                </a:moveTo>
                <a:cubicBezTo>
                  <a:pt x="3034" y="935"/>
                  <a:pt x="2956" y="940"/>
                  <a:pt x="2843" y="831"/>
                </a:cubicBezTo>
                <a:cubicBezTo>
                  <a:pt x="2814" y="888"/>
                  <a:pt x="2868" y="1062"/>
                  <a:pt x="2986" y="1090"/>
                </a:cubicBezTo>
                <a:close/>
                <a:moveTo>
                  <a:pt x="3017" y="1293"/>
                </a:moveTo>
                <a:cubicBezTo>
                  <a:pt x="3138" y="1314"/>
                  <a:pt x="3259" y="1173"/>
                  <a:pt x="3254" y="1107"/>
                </a:cubicBezTo>
                <a:cubicBezTo>
                  <a:pt x="3105" y="1164"/>
                  <a:pt x="3034" y="1129"/>
                  <a:pt x="3017" y="1293"/>
                </a:cubicBezTo>
                <a:close/>
                <a:moveTo>
                  <a:pt x="2949" y="1431"/>
                </a:moveTo>
                <a:cubicBezTo>
                  <a:pt x="3050" y="1501"/>
                  <a:pt x="3219" y="1423"/>
                  <a:pt x="3242" y="1361"/>
                </a:cubicBezTo>
                <a:cubicBezTo>
                  <a:pt x="3082" y="1351"/>
                  <a:pt x="3032" y="1290"/>
                  <a:pt x="2949" y="1431"/>
                </a:cubicBezTo>
                <a:close/>
                <a:moveTo>
                  <a:pt x="2937" y="1303"/>
                </a:moveTo>
                <a:cubicBezTo>
                  <a:pt x="3006" y="1156"/>
                  <a:pt x="2928" y="1149"/>
                  <a:pt x="2832" y="1024"/>
                </a:cubicBezTo>
                <a:cubicBezTo>
                  <a:pt x="2794" y="1077"/>
                  <a:pt x="2823" y="1259"/>
                  <a:pt x="2937" y="1303"/>
                </a:cubicBezTo>
                <a:close/>
                <a:moveTo>
                  <a:pt x="2848" y="1569"/>
                </a:moveTo>
                <a:cubicBezTo>
                  <a:pt x="2933" y="1658"/>
                  <a:pt x="3114" y="1617"/>
                  <a:pt x="3149" y="1562"/>
                </a:cubicBezTo>
                <a:cubicBezTo>
                  <a:pt x="2996" y="1518"/>
                  <a:pt x="2960" y="1448"/>
                  <a:pt x="2848" y="1569"/>
                </a:cubicBezTo>
                <a:close/>
                <a:moveTo>
                  <a:pt x="2816" y="1514"/>
                </a:moveTo>
                <a:cubicBezTo>
                  <a:pt x="2924" y="1403"/>
                  <a:pt x="2856" y="1372"/>
                  <a:pt x="2808" y="1229"/>
                </a:cubicBezTo>
                <a:cubicBezTo>
                  <a:pt x="2757" y="1265"/>
                  <a:pt x="2727" y="1438"/>
                  <a:pt x="2816" y="1514"/>
                </a:cubicBezTo>
                <a:close/>
                <a:moveTo>
                  <a:pt x="2740" y="1716"/>
                </a:moveTo>
                <a:cubicBezTo>
                  <a:pt x="2824" y="1806"/>
                  <a:pt x="3006" y="1765"/>
                  <a:pt x="3041" y="1709"/>
                </a:cubicBezTo>
                <a:cubicBezTo>
                  <a:pt x="2887" y="1666"/>
                  <a:pt x="2852" y="1595"/>
                  <a:pt x="2740" y="1716"/>
                </a:cubicBezTo>
                <a:close/>
                <a:moveTo>
                  <a:pt x="2627" y="1708"/>
                </a:moveTo>
                <a:cubicBezTo>
                  <a:pt x="2778" y="1638"/>
                  <a:pt x="2721" y="1582"/>
                  <a:pt x="2728" y="1420"/>
                </a:cubicBezTo>
                <a:cubicBezTo>
                  <a:pt x="2663" y="1437"/>
                  <a:pt x="2567" y="1599"/>
                  <a:pt x="2627" y="1708"/>
                </a:cubicBezTo>
                <a:close/>
                <a:moveTo>
                  <a:pt x="2585" y="1816"/>
                </a:moveTo>
                <a:cubicBezTo>
                  <a:pt x="2648" y="1932"/>
                  <a:pt x="2848" y="1937"/>
                  <a:pt x="2898" y="1889"/>
                </a:cubicBezTo>
                <a:cubicBezTo>
                  <a:pt x="2751" y="1803"/>
                  <a:pt x="2732" y="1721"/>
                  <a:pt x="2585" y="1816"/>
                </a:cubicBezTo>
                <a:close/>
                <a:moveTo>
                  <a:pt x="2425" y="1899"/>
                </a:moveTo>
                <a:cubicBezTo>
                  <a:pt x="2464" y="2022"/>
                  <a:pt x="2654" y="2065"/>
                  <a:pt x="2712" y="2029"/>
                </a:cubicBezTo>
                <a:cubicBezTo>
                  <a:pt x="2587" y="1918"/>
                  <a:pt x="2585" y="1836"/>
                  <a:pt x="2425" y="1899"/>
                </a:cubicBezTo>
                <a:close/>
                <a:moveTo>
                  <a:pt x="2582" y="1583"/>
                </a:moveTo>
                <a:cubicBezTo>
                  <a:pt x="2509" y="1580"/>
                  <a:pt x="2355" y="1719"/>
                  <a:pt x="2383" y="1854"/>
                </a:cubicBezTo>
                <a:cubicBezTo>
                  <a:pt x="2565" y="1829"/>
                  <a:pt x="2523" y="1752"/>
                  <a:pt x="2582" y="1583"/>
                </a:cubicBezTo>
                <a:close/>
                <a:moveTo>
                  <a:pt x="2582" y="1583"/>
                </a:moveTo>
                <a:cubicBezTo>
                  <a:pt x="2582" y="1583"/>
                  <a:pt x="2582" y="1583"/>
                  <a:pt x="2582" y="1583"/>
                </a:cubicBezTo>
              </a:path>
            </a:pathLst>
          </a:custGeom>
          <a:gradFill>
            <a:gsLst>
              <a:gs pos="1948">
                <a:schemeClr val="bg1"/>
              </a:gs>
              <a:gs pos="100000">
                <a:schemeClr val="bg1"/>
              </a:gs>
            </a:gsLst>
            <a:lin ang="2700000" scaled="0"/>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阿里巴巴普惠体 B" panose="00020600040101010101" pitchFamily="18" charset="-122"/>
              <a:ea typeface="阿里巴巴普惠体 B" panose="00020600040101010101" pitchFamily="18" charset="-122"/>
              <a:cs typeface="+mn-cs"/>
            </a:endParaRPr>
          </a:p>
        </p:txBody>
      </p:sp>
      <p:sp>
        <p:nvSpPr>
          <p:cNvPr id="29" name="文本框 28"/>
          <p:cNvSpPr txBox="1"/>
          <p:nvPr/>
        </p:nvSpPr>
        <p:spPr>
          <a:xfrm>
            <a:off x="1143635" y="2774315"/>
            <a:ext cx="2241550" cy="1938020"/>
          </a:xfrm>
          <a:prstGeom prst="rect">
            <a:avLst/>
          </a:prstGeom>
          <a:noFill/>
        </p:spPr>
        <p:txBody>
          <a:bodyPr wrap="square" rtlCol="0">
            <a:spAutoFit/>
          </a:bodyPr>
          <a:lstStyle/>
          <a:p>
            <a:pPr algn="ctr"/>
            <a:r>
              <a:rPr lang="zh-CN" altLang="en-US" sz="2400" spc="200" dirty="0">
                <a:solidFill>
                  <a:schemeClr val="bg1"/>
                </a:solidFill>
                <a:latin typeface="+mj-ea"/>
                <a:ea typeface="+mj-ea"/>
              </a:rPr>
              <a:t>以深入挖掘和分析招聘网站中的数据分析职位数据</a:t>
            </a:r>
            <a:endParaRPr lang="zh-CN" altLang="en-US" sz="2400" spc="200" dirty="0">
              <a:solidFill>
                <a:schemeClr val="bg1"/>
              </a:solidFill>
              <a:latin typeface="+mj-ea"/>
              <a:ea typeface="+mj-ea"/>
            </a:endParaRPr>
          </a:p>
          <a:p>
            <a:pPr algn="ctr"/>
            <a:r>
              <a:rPr lang="zh-CN" altLang="en-US" sz="2400" spc="200" dirty="0">
                <a:solidFill>
                  <a:schemeClr val="bg1"/>
                </a:solidFill>
                <a:latin typeface="+mj-ea"/>
                <a:ea typeface="+mj-ea"/>
              </a:rPr>
              <a:t>为基础</a:t>
            </a:r>
            <a:endParaRPr lang="zh-CN" altLang="en-US" sz="2400" spc="200" dirty="0">
              <a:solidFill>
                <a:schemeClr val="bg1"/>
              </a:solidFill>
              <a:latin typeface="+mj-ea"/>
              <a:ea typeface="+mj-ea"/>
            </a:endParaRPr>
          </a:p>
        </p:txBody>
      </p:sp>
      <p:grpSp>
        <p:nvGrpSpPr>
          <p:cNvPr id="30" name="组合 29"/>
          <p:cNvGrpSpPr/>
          <p:nvPr/>
        </p:nvGrpSpPr>
        <p:grpSpPr>
          <a:xfrm>
            <a:off x="8252025" y="2541993"/>
            <a:ext cx="3350331" cy="2170573"/>
            <a:chOff x="7426525" y="2343713"/>
            <a:chExt cx="3350331" cy="2170573"/>
          </a:xfrm>
        </p:grpSpPr>
        <p:sp>
          <p:nvSpPr>
            <p:cNvPr id="31" name="Freeform 5"/>
            <p:cNvSpPr>
              <a:spLocks noEditPoints="1"/>
            </p:cNvSpPr>
            <p:nvPr/>
          </p:nvSpPr>
          <p:spPr bwMode="auto">
            <a:xfrm>
              <a:off x="7426525" y="2343713"/>
              <a:ext cx="3350331" cy="2170573"/>
            </a:xfrm>
            <a:custGeom>
              <a:avLst/>
              <a:gdLst>
                <a:gd name="T0" fmla="*/ 1180 w 3270"/>
                <a:gd name="T1" fmla="*/ 1955 h 2123"/>
                <a:gd name="T2" fmla="*/ 890 w 3270"/>
                <a:gd name="T3" fmla="*/ 2123 h 2123"/>
                <a:gd name="T4" fmla="*/ 1134 w 3270"/>
                <a:gd name="T5" fmla="*/ 1954 h 2123"/>
                <a:gd name="T6" fmla="*/ 521 w 3270"/>
                <a:gd name="T7" fmla="*/ 285 h 2123"/>
                <a:gd name="T8" fmla="*/ 846 w 3270"/>
                <a:gd name="T9" fmla="*/ 6 h 2123"/>
                <a:gd name="T10" fmla="*/ 256 w 3270"/>
                <a:gd name="T11" fmla="*/ 977 h 2123"/>
                <a:gd name="T12" fmla="*/ 1195 w 3270"/>
                <a:gd name="T13" fmla="*/ 1943 h 2123"/>
                <a:gd name="T14" fmla="*/ 532 w 3270"/>
                <a:gd name="T15" fmla="*/ 216 h 2123"/>
                <a:gd name="T16" fmla="*/ 442 w 3270"/>
                <a:gd name="T17" fmla="*/ 336 h 2123"/>
                <a:gd name="T18" fmla="*/ 532 w 3270"/>
                <a:gd name="T19" fmla="*/ 340 h 2123"/>
                <a:gd name="T20" fmla="*/ 420 w 3270"/>
                <a:gd name="T21" fmla="*/ 494 h 2123"/>
                <a:gd name="T22" fmla="*/ 344 w 3270"/>
                <a:gd name="T23" fmla="*/ 470 h 2123"/>
                <a:gd name="T24" fmla="*/ 284 w 3270"/>
                <a:gd name="T25" fmla="*/ 608 h 2123"/>
                <a:gd name="T26" fmla="*/ 328 w 3270"/>
                <a:gd name="T27" fmla="*/ 685 h 2123"/>
                <a:gd name="T28" fmla="*/ 222 w 3270"/>
                <a:gd name="T29" fmla="*/ 772 h 2123"/>
                <a:gd name="T30" fmla="*/ 282 w 3270"/>
                <a:gd name="T31" fmla="*/ 861 h 2123"/>
                <a:gd name="T32" fmla="*/ 200 w 3270"/>
                <a:gd name="T33" fmla="*/ 938 h 2123"/>
                <a:gd name="T34" fmla="*/ 206 w 3270"/>
                <a:gd name="T35" fmla="*/ 1106 h 2123"/>
                <a:gd name="T36" fmla="*/ 284 w 3270"/>
                <a:gd name="T37" fmla="*/ 1090 h 2123"/>
                <a:gd name="T38" fmla="*/ 253 w 3270"/>
                <a:gd name="T39" fmla="*/ 1293 h 2123"/>
                <a:gd name="T40" fmla="*/ 322 w 3270"/>
                <a:gd name="T41" fmla="*/ 1431 h 2123"/>
                <a:gd name="T42" fmla="*/ 334 w 3270"/>
                <a:gd name="T43" fmla="*/ 1303 h 2123"/>
                <a:gd name="T44" fmla="*/ 422 w 3270"/>
                <a:gd name="T45" fmla="*/ 1569 h 2123"/>
                <a:gd name="T46" fmla="*/ 455 w 3270"/>
                <a:gd name="T47" fmla="*/ 1514 h 2123"/>
                <a:gd name="T48" fmla="*/ 530 w 3270"/>
                <a:gd name="T49" fmla="*/ 1716 h 2123"/>
                <a:gd name="T50" fmla="*/ 643 w 3270"/>
                <a:gd name="T51" fmla="*/ 1708 h 2123"/>
                <a:gd name="T52" fmla="*/ 685 w 3270"/>
                <a:gd name="T53" fmla="*/ 1816 h 2123"/>
                <a:gd name="T54" fmla="*/ 845 w 3270"/>
                <a:gd name="T55" fmla="*/ 1899 h 2123"/>
                <a:gd name="T56" fmla="*/ 887 w 3270"/>
                <a:gd name="T57" fmla="*/ 1854 h 2123"/>
                <a:gd name="T58" fmla="*/ 2741 w 3270"/>
                <a:gd name="T59" fmla="*/ 1660 h 2123"/>
                <a:gd name="T60" fmla="*/ 2622 w 3270"/>
                <a:gd name="T61" fmla="*/ 190 h 2123"/>
                <a:gd name="T62" fmla="*/ 2641 w 3270"/>
                <a:gd name="T63" fmla="*/ 189 h 2123"/>
                <a:gd name="T64" fmla="*/ 2749 w 3270"/>
                <a:gd name="T65" fmla="*/ 1669 h 2123"/>
                <a:gd name="T66" fmla="*/ 2403 w 3270"/>
                <a:gd name="T67" fmla="*/ 2123 h 2123"/>
                <a:gd name="T68" fmla="*/ 2244 w 3270"/>
                <a:gd name="T69" fmla="*/ 2025 h 2123"/>
                <a:gd name="T70" fmla="*/ 2075 w 3270"/>
                <a:gd name="T71" fmla="*/ 1955 h 2123"/>
                <a:gd name="T72" fmla="*/ 2738 w 3270"/>
                <a:gd name="T73" fmla="*/ 216 h 2123"/>
                <a:gd name="T74" fmla="*/ 2828 w 3270"/>
                <a:gd name="T75" fmla="*/ 336 h 2123"/>
                <a:gd name="T76" fmla="*/ 2739 w 3270"/>
                <a:gd name="T77" fmla="*/ 340 h 2123"/>
                <a:gd name="T78" fmla="*/ 2850 w 3270"/>
                <a:gd name="T79" fmla="*/ 494 h 2123"/>
                <a:gd name="T80" fmla="*/ 2926 w 3270"/>
                <a:gd name="T81" fmla="*/ 470 h 2123"/>
                <a:gd name="T82" fmla="*/ 2987 w 3270"/>
                <a:gd name="T83" fmla="*/ 608 h 2123"/>
                <a:gd name="T84" fmla="*/ 2943 w 3270"/>
                <a:gd name="T85" fmla="*/ 685 h 2123"/>
                <a:gd name="T86" fmla="*/ 3048 w 3270"/>
                <a:gd name="T87" fmla="*/ 772 h 2123"/>
                <a:gd name="T88" fmla="*/ 2988 w 3270"/>
                <a:gd name="T89" fmla="*/ 861 h 2123"/>
                <a:gd name="T90" fmla="*/ 3071 w 3270"/>
                <a:gd name="T91" fmla="*/ 938 h 2123"/>
                <a:gd name="T92" fmla="*/ 3065 w 3270"/>
                <a:gd name="T93" fmla="*/ 1106 h 2123"/>
                <a:gd name="T94" fmla="*/ 2986 w 3270"/>
                <a:gd name="T95" fmla="*/ 1090 h 2123"/>
                <a:gd name="T96" fmla="*/ 3017 w 3270"/>
                <a:gd name="T97" fmla="*/ 1293 h 2123"/>
                <a:gd name="T98" fmla="*/ 2949 w 3270"/>
                <a:gd name="T99" fmla="*/ 1431 h 2123"/>
                <a:gd name="T100" fmla="*/ 2937 w 3270"/>
                <a:gd name="T101" fmla="*/ 1303 h 2123"/>
                <a:gd name="T102" fmla="*/ 2848 w 3270"/>
                <a:gd name="T103" fmla="*/ 1569 h 2123"/>
                <a:gd name="T104" fmla="*/ 2816 w 3270"/>
                <a:gd name="T105" fmla="*/ 1514 h 2123"/>
                <a:gd name="T106" fmla="*/ 2740 w 3270"/>
                <a:gd name="T107" fmla="*/ 1716 h 2123"/>
                <a:gd name="T108" fmla="*/ 2627 w 3270"/>
                <a:gd name="T109" fmla="*/ 1708 h 2123"/>
                <a:gd name="T110" fmla="*/ 2585 w 3270"/>
                <a:gd name="T111" fmla="*/ 1816 h 2123"/>
                <a:gd name="T112" fmla="*/ 2425 w 3270"/>
                <a:gd name="T113" fmla="*/ 1899 h 2123"/>
                <a:gd name="T114" fmla="*/ 2582 w 3270"/>
                <a:gd name="T115" fmla="*/ 1583 h 2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70" h="2123">
                  <a:moveTo>
                    <a:pt x="1195" y="1955"/>
                  </a:moveTo>
                  <a:cubicBezTo>
                    <a:pt x="1191" y="1955"/>
                    <a:pt x="1191" y="1955"/>
                    <a:pt x="1191" y="1955"/>
                  </a:cubicBezTo>
                  <a:cubicBezTo>
                    <a:pt x="1188" y="1955"/>
                    <a:pt x="1184" y="1955"/>
                    <a:pt x="1180" y="1955"/>
                  </a:cubicBezTo>
                  <a:cubicBezTo>
                    <a:pt x="1146" y="1964"/>
                    <a:pt x="1046" y="2014"/>
                    <a:pt x="1026" y="2025"/>
                  </a:cubicBezTo>
                  <a:cubicBezTo>
                    <a:pt x="1006" y="2037"/>
                    <a:pt x="973" y="2057"/>
                    <a:pt x="955" y="2070"/>
                  </a:cubicBezTo>
                  <a:cubicBezTo>
                    <a:pt x="932" y="2087"/>
                    <a:pt x="913" y="2107"/>
                    <a:pt x="890" y="2123"/>
                  </a:cubicBezTo>
                  <a:cubicBezTo>
                    <a:pt x="867" y="2123"/>
                    <a:pt x="867" y="2123"/>
                    <a:pt x="867" y="2123"/>
                  </a:cubicBezTo>
                  <a:cubicBezTo>
                    <a:pt x="863" y="2119"/>
                    <a:pt x="857" y="2117"/>
                    <a:pt x="857" y="2110"/>
                  </a:cubicBezTo>
                  <a:cubicBezTo>
                    <a:pt x="857" y="2083"/>
                    <a:pt x="1048" y="1981"/>
                    <a:pt x="1134" y="1954"/>
                  </a:cubicBezTo>
                  <a:cubicBezTo>
                    <a:pt x="895" y="1939"/>
                    <a:pt x="680" y="1833"/>
                    <a:pt x="521" y="1669"/>
                  </a:cubicBezTo>
                  <a:cubicBezTo>
                    <a:pt x="349" y="1492"/>
                    <a:pt x="243" y="1247"/>
                    <a:pt x="243" y="977"/>
                  </a:cubicBezTo>
                  <a:cubicBezTo>
                    <a:pt x="243" y="707"/>
                    <a:pt x="349" y="462"/>
                    <a:pt x="521" y="285"/>
                  </a:cubicBezTo>
                  <a:cubicBezTo>
                    <a:pt x="554" y="250"/>
                    <a:pt x="591" y="218"/>
                    <a:pt x="629" y="189"/>
                  </a:cubicBezTo>
                  <a:cubicBezTo>
                    <a:pt x="628" y="189"/>
                    <a:pt x="627" y="188"/>
                    <a:pt x="626" y="188"/>
                  </a:cubicBezTo>
                  <a:cubicBezTo>
                    <a:pt x="638" y="33"/>
                    <a:pt x="706" y="64"/>
                    <a:pt x="846" y="6"/>
                  </a:cubicBezTo>
                  <a:cubicBezTo>
                    <a:pt x="852" y="64"/>
                    <a:pt x="755" y="188"/>
                    <a:pt x="648" y="190"/>
                  </a:cubicBezTo>
                  <a:cubicBezTo>
                    <a:pt x="606" y="221"/>
                    <a:pt x="566" y="256"/>
                    <a:pt x="530" y="293"/>
                  </a:cubicBezTo>
                  <a:cubicBezTo>
                    <a:pt x="360" y="468"/>
                    <a:pt x="256" y="710"/>
                    <a:pt x="256" y="977"/>
                  </a:cubicBezTo>
                  <a:cubicBezTo>
                    <a:pt x="256" y="1244"/>
                    <a:pt x="360" y="1485"/>
                    <a:pt x="530" y="1660"/>
                  </a:cubicBezTo>
                  <a:cubicBezTo>
                    <a:pt x="699" y="1835"/>
                    <a:pt x="933" y="1943"/>
                    <a:pt x="1191" y="1943"/>
                  </a:cubicBezTo>
                  <a:cubicBezTo>
                    <a:pt x="1195" y="1943"/>
                    <a:pt x="1195" y="1943"/>
                    <a:pt x="1195" y="1943"/>
                  </a:cubicBezTo>
                  <a:moveTo>
                    <a:pt x="532" y="216"/>
                  </a:moveTo>
                  <a:cubicBezTo>
                    <a:pt x="632" y="150"/>
                    <a:pt x="586" y="116"/>
                    <a:pt x="573" y="0"/>
                  </a:cubicBezTo>
                  <a:cubicBezTo>
                    <a:pt x="529" y="18"/>
                    <a:pt x="477" y="144"/>
                    <a:pt x="532" y="216"/>
                  </a:cubicBezTo>
                  <a:close/>
                  <a:moveTo>
                    <a:pt x="442" y="336"/>
                  </a:moveTo>
                  <a:cubicBezTo>
                    <a:pt x="525" y="249"/>
                    <a:pt x="473" y="226"/>
                    <a:pt x="434" y="116"/>
                  </a:cubicBezTo>
                  <a:cubicBezTo>
                    <a:pt x="396" y="144"/>
                    <a:pt x="373" y="278"/>
                    <a:pt x="442" y="336"/>
                  </a:cubicBezTo>
                  <a:close/>
                  <a:moveTo>
                    <a:pt x="532" y="340"/>
                  </a:moveTo>
                  <a:cubicBezTo>
                    <a:pt x="614" y="370"/>
                    <a:pt x="716" y="285"/>
                    <a:pt x="720" y="239"/>
                  </a:cubicBezTo>
                  <a:cubicBezTo>
                    <a:pt x="609" y="261"/>
                    <a:pt x="563" y="228"/>
                    <a:pt x="532" y="340"/>
                  </a:cubicBezTo>
                  <a:close/>
                  <a:moveTo>
                    <a:pt x="420" y="494"/>
                  </a:moveTo>
                  <a:cubicBezTo>
                    <a:pt x="505" y="515"/>
                    <a:pt x="598" y="421"/>
                    <a:pt x="598" y="374"/>
                  </a:cubicBezTo>
                  <a:cubicBezTo>
                    <a:pt x="489" y="407"/>
                    <a:pt x="441" y="378"/>
                    <a:pt x="420" y="494"/>
                  </a:cubicBezTo>
                  <a:close/>
                  <a:moveTo>
                    <a:pt x="344" y="470"/>
                  </a:moveTo>
                  <a:cubicBezTo>
                    <a:pt x="431" y="380"/>
                    <a:pt x="376" y="356"/>
                    <a:pt x="336" y="241"/>
                  </a:cubicBezTo>
                  <a:cubicBezTo>
                    <a:pt x="296" y="270"/>
                    <a:pt x="273" y="409"/>
                    <a:pt x="344" y="470"/>
                  </a:cubicBezTo>
                  <a:close/>
                  <a:moveTo>
                    <a:pt x="284" y="608"/>
                  </a:moveTo>
                  <a:cubicBezTo>
                    <a:pt x="333" y="493"/>
                    <a:pt x="273" y="490"/>
                    <a:pt x="195" y="396"/>
                  </a:cubicBezTo>
                  <a:cubicBezTo>
                    <a:pt x="168" y="438"/>
                    <a:pt x="195" y="577"/>
                    <a:pt x="284" y="608"/>
                  </a:cubicBezTo>
                  <a:close/>
                  <a:moveTo>
                    <a:pt x="328" y="685"/>
                  </a:moveTo>
                  <a:cubicBezTo>
                    <a:pt x="425" y="688"/>
                    <a:pt x="504" y="565"/>
                    <a:pt x="493" y="514"/>
                  </a:cubicBezTo>
                  <a:cubicBezTo>
                    <a:pt x="382" y="575"/>
                    <a:pt x="323" y="555"/>
                    <a:pt x="328" y="685"/>
                  </a:cubicBezTo>
                  <a:close/>
                  <a:moveTo>
                    <a:pt x="222" y="772"/>
                  </a:moveTo>
                  <a:cubicBezTo>
                    <a:pt x="279" y="642"/>
                    <a:pt x="211" y="639"/>
                    <a:pt x="122" y="532"/>
                  </a:cubicBezTo>
                  <a:cubicBezTo>
                    <a:pt x="91" y="579"/>
                    <a:pt x="122" y="737"/>
                    <a:pt x="222" y="772"/>
                  </a:cubicBezTo>
                  <a:close/>
                  <a:moveTo>
                    <a:pt x="282" y="861"/>
                  </a:moveTo>
                  <a:cubicBezTo>
                    <a:pt x="379" y="853"/>
                    <a:pt x="444" y="722"/>
                    <a:pt x="428" y="673"/>
                  </a:cubicBezTo>
                  <a:cubicBezTo>
                    <a:pt x="325" y="745"/>
                    <a:pt x="264" y="732"/>
                    <a:pt x="282" y="861"/>
                  </a:cubicBezTo>
                  <a:close/>
                  <a:moveTo>
                    <a:pt x="200" y="938"/>
                  </a:moveTo>
                  <a:cubicBezTo>
                    <a:pt x="90" y="921"/>
                    <a:pt x="28" y="765"/>
                    <a:pt x="52" y="711"/>
                  </a:cubicBezTo>
                  <a:cubicBezTo>
                    <a:pt x="162" y="803"/>
                    <a:pt x="232" y="794"/>
                    <a:pt x="200" y="938"/>
                  </a:cubicBezTo>
                  <a:close/>
                  <a:moveTo>
                    <a:pt x="206" y="1106"/>
                  </a:moveTo>
                  <a:cubicBezTo>
                    <a:pt x="216" y="952"/>
                    <a:pt x="145" y="973"/>
                    <a:pt x="15" y="897"/>
                  </a:cubicBezTo>
                  <a:cubicBezTo>
                    <a:pt x="0" y="956"/>
                    <a:pt x="90" y="1107"/>
                    <a:pt x="206" y="1106"/>
                  </a:cubicBezTo>
                  <a:close/>
                  <a:moveTo>
                    <a:pt x="284" y="1090"/>
                  </a:moveTo>
                  <a:cubicBezTo>
                    <a:pt x="402" y="1062"/>
                    <a:pt x="457" y="888"/>
                    <a:pt x="427" y="831"/>
                  </a:cubicBezTo>
                  <a:cubicBezTo>
                    <a:pt x="314" y="940"/>
                    <a:pt x="237" y="935"/>
                    <a:pt x="284" y="1090"/>
                  </a:cubicBezTo>
                  <a:close/>
                  <a:moveTo>
                    <a:pt x="253" y="1293"/>
                  </a:moveTo>
                  <a:cubicBezTo>
                    <a:pt x="236" y="1129"/>
                    <a:pt x="165" y="1164"/>
                    <a:pt x="16" y="1107"/>
                  </a:cubicBezTo>
                  <a:cubicBezTo>
                    <a:pt x="11" y="1173"/>
                    <a:pt x="132" y="1314"/>
                    <a:pt x="253" y="1293"/>
                  </a:cubicBezTo>
                  <a:close/>
                  <a:moveTo>
                    <a:pt x="322" y="1431"/>
                  </a:moveTo>
                  <a:cubicBezTo>
                    <a:pt x="238" y="1290"/>
                    <a:pt x="188" y="1351"/>
                    <a:pt x="29" y="1361"/>
                  </a:cubicBezTo>
                  <a:cubicBezTo>
                    <a:pt x="51" y="1423"/>
                    <a:pt x="220" y="1501"/>
                    <a:pt x="322" y="1431"/>
                  </a:cubicBezTo>
                  <a:close/>
                  <a:moveTo>
                    <a:pt x="334" y="1303"/>
                  </a:moveTo>
                  <a:cubicBezTo>
                    <a:pt x="447" y="1259"/>
                    <a:pt x="477" y="1077"/>
                    <a:pt x="439" y="1024"/>
                  </a:cubicBezTo>
                  <a:cubicBezTo>
                    <a:pt x="342" y="1149"/>
                    <a:pt x="264" y="1156"/>
                    <a:pt x="334" y="1303"/>
                  </a:cubicBezTo>
                  <a:close/>
                  <a:moveTo>
                    <a:pt x="422" y="1569"/>
                  </a:moveTo>
                  <a:cubicBezTo>
                    <a:pt x="310" y="1448"/>
                    <a:pt x="275" y="1518"/>
                    <a:pt x="121" y="1562"/>
                  </a:cubicBezTo>
                  <a:cubicBezTo>
                    <a:pt x="156" y="1617"/>
                    <a:pt x="338" y="1658"/>
                    <a:pt x="422" y="1569"/>
                  </a:cubicBezTo>
                  <a:close/>
                  <a:moveTo>
                    <a:pt x="455" y="1514"/>
                  </a:moveTo>
                  <a:cubicBezTo>
                    <a:pt x="543" y="1438"/>
                    <a:pt x="513" y="1265"/>
                    <a:pt x="463" y="1229"/>
                  </a:cubicBezTo>
                  <a:cubicBezTo>
                    <a:pt x="414" y="1372"/>
                    <a:pt x="346" y="1403"/>
                    <a:pt x="455" y="1514"/>
                  </a:cubicBezTo>
                  <a:close/>
                  <a:moveTo>
                    <a:pt x="530" y="1716"/>
                  </a:moveTo>
                  <a:cubicBezTo>
                    <a:pt x="419" y="1595"/>
                    <a:pt x="383" y="1666"/>
                    <a:pt x="229" y="1709"/>
                  </a:cubicBezTo>
                  <a:cubicBezTo>
                    <a:pt x="264" y="1765"/>
                    <a:pt x="446" y="1806"/>
                    <a:pt x="530" y="1716"/>
                  </a:cubicBezTo>
                  <a:close/>
                  <a:moveTo>
                    <a:pt x="643" y="1708"/>
                  </a:moveTo>
                  <a:cubicBezTo>
                    <a:pt x="703" y="1599"/>
                    <a:pt x="607" y="1437"/>
                    <a:pt x="543" y="1420"/>
                  </a:cubicBezTo>
                  <a:cubicBezTo>
                    <a:pt x="549" y="1582"/>
                    <a:pt x="492" y="1638"/>
                    <a:pt x="643" y="1708"/>
                  </a:cubicBezTo>
                  <a:close/>
                  <a:moveTo>
                    <a:pt x="685" y="1816"/>
                  </a:moveTo>
                  <a:cubicBezTo>
                    <a:pt x="538" y="1721"/>
                    <a:pt x="520" y="1803"/>
                    <a:pt x="372" y="1889"/>
                  </a:cubicBezTo>
                  <a:cubicBezTo>
                    <a:pt x="423" y="1937"/>
                    <a:pt x="622" y="1932"/>
                    <a:pt x="685" y="1816"/>
                  </a:cubicBezTo>
                  <a:close/>
                  <a:moveTo>
                    <a:pt x="845" y="1899"/>
                  </a:moveTo>
                  <a:cubicBezTo>
                    <a:pt x="685" y="1836"/>
                    <a:pt x="683" y="1918"/>
                    <a:pt x="558" y="2029"/>
                  </a:cubicBezTo>
                  <a:cubicBezTo>
                    <a:pt x="616" y="2065"/>
                    <a:pt x="806" y="2022"/>
                    <a:pt x="845" y="1899"/>
                  </a:cubicBezTo>
                  <a:close/>
                  <a:moveTo>
                    <a:pt x="887" y="1854"/>
                  </a:moveTo>
                  <a:cubicBezTo>
                    <a:pt x="915" y="1719"/>
                    <a:pt x="761" y="1580"/>
                    <a:pt x="688" y="1583"/>
                  </a:cubicBezTo>
                  <a:cubicBezTo>
                    <a:pt x="747" y="1752"/>
                    <a:pt x="706" y="1829"/>
                    <a:pt x="887" y="1854"/>
                  </a:cubicBezTo>
                  <a:close/>
                  <a:moveTo>
                    <a:pt x="2075" y="1943"/>
                  </a:moveTo>
                  <a:cubicBezTo>
                    <a:pt x="2079" y="1943"/>
                    <a:pt x="2079" y="1943"/>
                    <a:pt x="2079" y="1943"/>
                  </a:cubicBezTo>
                  <a:cubicBezTo>
                    <a:pt x="2337" y="1943"/>
                    <a:pt x="2571" y="1835"/>
                    <a:pt x="2741" y="1660"/>
                  </a:cubicBezTo>
                  <a:cubicBezTo>
                    <a:pt x="2910" y="1485"/>
                    <a:pt x="3015" y="1244"/>
                    <a:pt x="3015" y="977"/>
                  </a:cubicBezTo>
                  <a:cubicBezTo>
                    <a:pt x="3015" y="710"/>
                    <a:pt x="2910" y="468"/>
                    <a:pt x="2741" y="293"/>
                  </a:cubicBezTo>
                  <a:cubicBezTo>
                    <a:pt x="2704" y="256"/>
                    <a:pt x="2664" y="221"/>
                    <a:pt x="2622" y="190"/>
                  </a:cubicBezTo>
                  <a:cubicBezTo>
                    <a:pt x="2515" y="188"/>
                    <a:pt x="2418" y="64"/>
                    <a:pt x="2424" y="6"/>
                  </a:cubicBezTo>
                  <a:cubicBezTo>
                    <a:pt x="2564" y="64"/>
                    <a:pt x="2632" y="33"/>
                    <a:pt x="2644" y="188"/>
                  </a:cubicBezTo>
                  <a:cubicBezTo>
                    <a:pt x="2643" y="188"/>
                    <a:pt x="2642" y="189"/>
                    <a:pt x="2641" y="189"/>
                  </a:cubicBezTo>
                  <a:cubicBezTo>
                    <a:pt x="2680" y="218"/>
                    <a:pt x="2716" y="250"/>
                    <a:pt x="2749" y="285"/>
                  </a:cubicBezTo>
                  <a:cubicBezTo>
                    <a:pt x="2921" y="462"/>
                    <a:pt x="3027" y="707"/>
                    <a:pt x="3027" y="977"/>
                  </a:cubicBezTo>
                  <a:cubicBezTo>
                    <a:pt x="3027" y="1247"/>
                    <a:pt x="2921" y="1492"/>
                    <a:pt x="2749" y="1669"/>
                  </a:cubicBezTo>
                  <a:cubicBezTo>
                    <a:pt x="2591" y="1833"/>
                    <a:pt x="2375" y="1939"/>
                    <a:pt x="2136" y="1954"/>
                  </a:cubicBezTo>
                  <a:cubicBezTo>
                    <a:pt x="2222" y="1981"/>
                    <a:pt x="2413" y="2083"/>
                    <a:pt x="2413" y="2110"/>
                  </a:cubicBezTo>
                  <a:cubicBezTo>
                    <a:pt x="2413" y="2117"/>
                    <a:pt x="2408" y="2119"/>
                    <a:pt x="2403" y="2123"/>
                  </a:cubicBezTo>
                  <a:cubicBezTo>
                    <a:pt x="2380" y="2123"/>
                    <a:pt x="2380" y="2123"/>
                    <a:pt x="2380" y="2123"/>
                  </a:cubicBezTo>
                  <a:cubicBezTo>
                    <a:pt x="2357" y="2107"/>
                    <a:pt x="2339" y="2087"/>
                    <a:pt x="2315" y="2070"/>
                  </a:cubicBezTo>
                  <a:cubicBezTo>
                    <a:pt x="2297" y="2057"/>
                    <a:pt x="2264" y="2037"/>
                    <a:pt x="2244" y="2025"/>
                  </a:cubicBezTo>
                  <a:cubicBezTo>
                    <a:pt x="2224" y="2014"/>
                    <a:pt x="2124" y="1964"/>
                    <a:pt x="2090" y="1955"/>
                  </a:cubicBezTo>
                  <a:cubicBezTo>
                    <a:pt x="2086" y="1955"/>
                    <a:pt x="2083" y="1955"/>
                    <a:pt x="2079" y="1955"/>
                  </a:cubicBezTo>
                  <a:cubicBezTo>
                    <a:pt x="2075" y="1955"/>
                    <a:pt x="2075" y="1955"/>
                    <a:pt x="2075" y="1955"/>
                  </a:cubicBezTo>
                  <a:moveTo>
                    <a:pt x="2738" y="216"/>
                  </a:moveTo>
                  <a:cubicBezTo>
                    <a:pt x="2793" y="144"/>
                    <a:pt x="2741" y="18"/>
                    <a:pt x="2697" y="0"/>
                  </a:cubicBezTo>
                  <a:cubicBezTo>
                    <a:pt x="2684" y="116"/>
                    <a:pt x="2638" y="150"/>
                    <a:pt x="2738" y="216"/>
                  </a:cubicBezTo>
                  <a:close/>
                  <a:moveTo>
                    <a:pt x="2828" y="336"/>
                  </a:moveTo>
                  <a:cubicBezTo>
                    <a:pt x="2897" y="278"/>
                    <a:pt x="2875" y="144"/>
                    <a:pt x="2836" y="116"/>
                  </a:cubicBezTo>
                  <a:cubicBezTo>
                    <a:pt x="2798" y="226"/>
                    <a:pt x="2745" y="249"/>
                    <a:pt x="2828" y="336"/>
                  </a:cubicBezTo>
                  <a:close/>
                  <a:moveTo>
                    <a:pt x="2739" y="340"/>
                  </a:moveTo>
                  <a:cubicBezTo>
                    <a:pt x="2707" y="228"/>
                    <a:pt x="2662" y="261"/>
                    <a:pt x="2550" y="239"/>
                  </a:cubicBezTo>
                  <a:cubicBezTo>
                    <a:pt x="2554" y="285"/>
                    <a:pt x="2656" y="370"/>
                    <a:pt x="2739" y="340"/>
                  </a:cubicBezTo>
                  <a:close/>
                  <a:moveTo>
                    <a:pt x="2850" y="494"/>
                  </a:moveTo>
                  <a:cubicBezTo>
                    <a:pt x="2829" y="378"/>
                    <a:pt x="2781" y="407"/>
                    <a:pt x="2672" y="374"/>
                  </a:cubicBezTo>
                  <a:cubicBezTo>
                    <a:pt x="2672" y="421"/>
                    <a:pt x="2765" y="515"/>
                    <a:pt x="2850" y="494"/>
                  </a:cubicBezTo>
                  <a:close/>
                  <a:moveTo>
                    <a:pt x="2926" y="470"/>
                  </a:moveTo>
                  <a:cubicBezTo>
                    <a:pt x="2998" y="409"/>
                    <a:pt x="2974" y="270"/>
                    <a:pt x="2934" y="241"/>
                  </a:cubicBezTo>
                  <a:cubicBezTo>
                    <a:pt x="2894" y="356"/>
                    <a:pt x="2839" y="380"/>
                    <a:pt x="2926" y="470"/>
                  </a:cubicBezTo>
                  <a:close/>
                  <a:moveTo>
                    <a:pt x="2987" y="608"/>
                  </a:moveTo>
                  <a:cubicBezTo>
                    <a:pt x="3075" y="577"/>
                    <a:pt x="3103" y="438"/>
                    <a:pt x="3075" y="396"/>
                  </a:cubicBezTo>
                  <a:cubicBezTo>
                    <a:pt x="2997" y="490"/>
                    <a:pt x="2937" y="493"/>
                    <a:pt x="2987" y="608"/>
                  </a:cubicBezTo>
                  <a:close/>
                  <a:moveTo>
                    <a:pt x="2943" y="685"/>
                  </a:moveTo>
                  <a:cubicBezTo>
                    <a:pt x="2947" y="555"/>
                    <a:pt x="2888" y="575"/>
                    <a:pt x="2777" y="514"/>
                  </a:cubicBezTo>
                  <a:cubicBezTo>
                    <a:pt x="2766" y="565"/>
                    <a:pt x="2846" y="688"/>
                    <a:pt x="2943" y="685"/>
                  </a:cubicBezTo>
                  <a:close/>
                  <a:moveTo>
                    <a:pt x="3048" y="772"/>
                  </a:moveTo>
                  <a:cubicBezTo>
                    <a:pt x="3148" y="737"/>
                    <a:pt x="3179" y="579"/>
                    <a:pt x="3148" y="532"/>
                  </a:cubicBezTo>
                  <a:cubicBezTo>
                    <a:pt x="3060" y="639"/>
                    <a:pt x="2992" y="642"/>
                    <a:pt x="3048" y="772"/>
                  </a:cubicBezTo>
                  <a:close/>
                  <a:moveTo>
                    <a:pt x="2988" y="861"/>
                  </a:moveTo>
                  <a:cubicBezTo>
                    <a:pt x="3007" y="732"/>
                    <a:pt x="2946" y="745"/>
                    <a:pt x="2843" y="673"/>
                  </a:cubicBezTo>
                  <a:cubicBezTo>
                    <a:pt x="2826" y="722"/>
                    <a:pt x="2891" y="853"/>
                    <a:pt x="2988" y="861"/>
                  </a:cubicBezTo>
                  <a:close/>
                  <a:moveTo>
                    <a:pt x="3071" y="938"/>
                  </a:moveTo>
                  <a:cubicBezTo>
                    <a:pt x="3038" y="794"/>
                    <a:pt x="3108" y="803"/>
                    <a:pt x="3219" y="711"/>
                  </a:cubicBezTo>
                  <a:cubicBezTo>
                    <a:pt x="3242" y="765"/>
                    <a:pt x="3180" y="921"/>
                    <a:pt x="3071" y="938"/>
                  </a:cubicBezTo>
                  <a:close/>
                  <a:moveTo>
                    <a:pt x="3065" y="1106"/>
                  </a:moveTo>
                  <a:cubicBezTo>
                    <a:pt x="3180" y="1107"/>
                    <a:pt x="3270" y="956"/>
                    <a:pt x="3255" y="897"/>
                  </a:cubicBezTo>
                  <a:cubicBezTo>
                    <a:pt x="3126" y="973"/>
                    <a:pt x="3055" y="952"/>
                    <a:pt x="3065" y="1106"/>
                  </a:cubicBezTo>
                  <a:close/>
                  <a:moveTo>
                    <a:pt x="2986" y="1090"/>
                  </a:moveTo>
                  <a:cubicBezTo>
                    <a:pt x="3034" y="935"/>
                    <a:pt x="2956" y="940"/>
                    <a:pt x="2843" y="831"/>
                  </a:cubicBezTo>
                  <a:cubicBezTo>
                    <a:pt x="2814" y="888"/>
                    <a:pt x="2868" y="1062"/>
                    <a:pt x="2986" y="1090"/>
                  </a:cubicBezTo>
                  <a:close/>
                  <a:moveTo>
                    <a:pt x="3017" y="1293"/>
                  </a:moveTo>
                  <a:cubicBezTo>
                    <a:pt x="3138" y="1314"/>
                    <a:pt x="3259" y="1173"/>
                    <a:pt x="3254" y="1107"/>
                  </a:cubicBezTo>
                  <a:cubicBezTo>
                    <a:pt x="3105" y="1164"/>
                    <a:pt x="3034" y="1129"/>
                    <a:pt x="3017" y="1293"/>
                  </a:cubicBezTo>
                  <a:close/>
                  <a:moveTo>
                    <a:pt x="2949" y="1431"/>
                  </a:moveTo>
                  <a:cubicBezTo>
                    <a:pt x="3050" y="1501"/>
                    <a:pt x="3219" y="1423"/>
                    <a:pt x="3242" y="1361"/>
                  </a:cubicBezTo>
                  <a:cubicBezTo>
                    <a:pt x="3082" y="1351"/>
                    <a:pt x="3032" y="1290"/>
                    <a:pt x="2949" y="1431"/>
                  </a:cubicBezTo>
                  <a:close/>
                  <a:moveTo>
                    <a:pt x="2937" y="1303"/>
                  </a:moveTo>
                  <a:cubicBezTo>
                    <a:pt x="3006" y="1156"/>
                    <a:pt x="2928" y="1149"/>
                    <a:pt x="2832" y="1024"/>
                  </a:cubicBezTo>
                  <a:cubicBezTo>
                    <a:pt x="2794" y="1077"/>
                    <a:pt x="2823" y="1259"/>
                    <a:pt x="2937" y="1303"/>
                  </a:cubicBezTo>
                  <a:close/>
                  <a:moveTo>
                    <a:pt x="2848" y="1569"/>
                  </a:moveTo>
                  <a:cubicBezTo>
                    <a:pt x="2933" y="1658"/>
                    <a:pt x="3114" y="1617"/>
                    <a:pt x="3149" y="1562"/>
                  </a:cubicBezTo>
                  <a:cubicBezTo>
                    <a:pt x="2996" y="1518"/>
                    <a:pt x="2960" y="1448"/>
                    <a:pt x="2848" y="1569"/>
                  </a:cubicBezTo>
                  <a:close/>
                  <a:moveTo>
                    <a:pt x="2816" y="1514"/>
                  </a:moveTo>
                  <a:cubicBezTo>
                    <a:pt x="2924" y="1403"/>
                    <a:pt x="2856" y="1372"/>
                    <a:pt x="2808" y="1229"/>
                  </a:cubicBezTo>
                  <a:cubicBezTo>
                    <a:pt x="2757" y="1265"/>
                    <a:pt x="2727" y="1438"/>
                    <a:pt x="2816" y="1514"/>
                  </a:cubicBezTo>
                  <a:close/>
                  <a:moveTo>
                    <a:pt x="2740" y="1716"/>
                  </a:moveTo>
                  <a:cubicBezTo>
                    <a:pt x="2824" y="1806"/>
                    <a:pt x="3006" y="1765"/>
                    <a:pt x="3041" y="1709"/>
                  </a:cubicBezTo>
                  <a:cubicBezTo>
                    <a:pt x="2887" y="1666"/>
                    <a:pt x="2852" y="1595"/>
                    <a:pt x="2740" y="1716"/>
                  </a:cubicBezTo>
                  <a:close/>
                  <a:moveTo>
                    <a:pt x="2627" y="1708"/>
                  </a:moveTo>
                  <a:cubicBezTo>
                    <a:pt x="2778" y="1638"/>
                    <a:pt x="2721" y="1582"/>
                    <a:pt x="2728" y="1420"/>
                  </a:cubicBezTo>
                  <a:cubicBezTo>
                    <a:pt x="2663" y="1437"/>
                    <a:pt x="2567" y="1599"/>
                    <a:pt x="2627" y="1708"/>
                  </a:cubicBezTo>
                  <a:close/>
                  <a:moveTo>
                    <a:pt x="2585" y="1816"/>
                  </a:moveTo>
                  <a:cubicBezTo>
                    <a:pt x="2648" y="1932"/>
                    <a:pt x="2848" y="1937"/>
                    <a:pt x="2898" y="1889"/>
                  </a:cubicBezTo>
                  <a:cubicBezTo>
                    <a:pt x="2751" y="1803"/>
                    <a:pt x="2732" y="1721"/>
                    <a:pt x="2585" y="1816"/>
                  </a:cubicBezTo>
                  <a:close/>
                  <a:moveTo>
                    <a:pt x="2425" y="1899"/>
                  </a:moveTo>
                  <a:cubicBezTo>
                    <a:pt x="2464" y="2022"/>
                    <a:pt x="2654" y="2065"/>
                    <a:pt x="2712" y="2029"/>
                  </a:cubicBezTo>
                  <a:cubicBezTo>
                    <a:pt x="2587" y="1918"/>
                    <a:pt x="2585" y="1836"/>
                    <a:pt x="2425" y="1899"/>
                  </a:cubicBezTo>
                  <a:close/>
                  <a:moveTo>
                    <a:pt x="2582" y="1583"/>
                  </a:moveTo>
                  <a:cubicBezTo>
                    <a:pt x="2509" y="1580"/>
                    <a:pt x="2355" y="1719"/>
                    <a:pt x="2383" y="1854"/>
                  </a:cubicBezTo>
                  <a:cubicBezTo>
                    <a:pt x="2565" y="1829"/>
                    <a:pt x="2523" y="1752"/>
                    <a:pt x="2582" y="1583"/>
                  </a:cubicBezTo>
                  <a:close/>
                  <a:moveTo>
                    <a:pt x="2582" y="1583"/>
                  </a:moveTo>
                  <a:cubicBezTo>
                    <a:pt x="2582" y="1583"/>
                    <a:pt x="2582" y="1583"/>
                    <a:pt x="2582" y="1583"/>
                  </a:cubicBezTo>
                </a:path>
              </a:pathLst>
            </a:custGeom>
            <a:gradFill>
              <a:gsLst>
                <a:gs pos="0">
                  <a:schemeClr val="bg1"/>
                </a:gs>
                <a:gs pos="100000">
                  <a:schemeClr val="bg1"/>
                </a:gs>
              </a:gsLst>
              <a:lin ang="2700000" scaled="0"/>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阿里巴巴普惠体 B" panose="00020600040101010101" pitchFamily="18" charset="-122"/>
                <a:ea typeface="阿里巴巴普惠体 B" panose="00020600040101010101" pitchFamily="18" charset="-122"/>
                <a:cs typeface="+mn-cs"/>
              </a:endParaRPr>
            </a:p>
          </p:txBody>
        </p:sp>
        <p:sp>
          <p:nvSpPr>
            <p:cNvPr id="34" name="文本框 33"/>
            <p:cNvSpPr txBox="1"/>
            <p:nvPr/>
          </p:nvSpPr>
          <p:spPr>
            <a:xfrm>
              <a:off x="8047684" y="2761094"/>
              <a:ext cx="2241367" cy="1568450"/>
            </a:xfrm>
            <a:prstGeom prst="rect">
              <a:avLst/>
            </a:prstGeom>
            <a:noFill/>
          </p:spPr>
          <p:txBody>
            <a:bodyPr wrap="square" rtlCol="0">
              <a:spAutoFit/>
            </a:bodyPr>
            <a:lstStyle/>
            <a:p>
              <a:pPr algn="ctr"/>
              <a:r>
                <a:rPr lang="zh-CN" altLang="en-US" sz="2400" spc="200" dirty="0">
                  <a:solidFill>
                    <a:schemeClr val="bg1"/>
                  </a:solidFill>
                  <a:latin typeface="+mj-ea"/>
                  <a:ea typeface="+mj-ea"/>
                </a:rPr>
                <a:t>预测薪资水平、帮助求职者更好地理解和选择职位</a:t>
              </a:r>
              <a:endParaRPr lang="zh-CN" altLang="en-US" sz="2400" spc="200" dirty="0">
                <a:solidFill>
                  <a:schemeClr val="bg1"/>
                </a:solidFill>
                <a:latin typeface="+mj-ea"/>
                <a:ea typeface="+mj-ea"/>
              </a:endParaRPr>
            </a:p>
          </p:txBody>
        </p:sp>
      </p:grpSp>
      <p:grpSp>
        <p:nvGrpSpPr>
          <p:cNvPr id="35" name="组合 34"/>
          <p:cNvGrpSpPr/>
          <p:nvPr/>
        </p:nvGrpSpPr>
        <p:grpSpPr>
          <a:xfrm>
            <a:off x="4420835" y="2541993"/>
            <a:ext cx="3350331" cy="2170573"/>
            <a:chOff x="7426525" y="2343713"/>
            <a:chExt cx="3350331" cy="2170573"/>
          </a:xfrm>
        </p:grpSpPr>
        <p:sp>
          <p:nvSpPr>
            <p:cNvPr id="36" name="Freeform 5"/>
            <p:cNvSpPr>
              <a:spLocks noEditPoints="1"/>
            </p:cNvSpPr>
            <p:nvPr/>
          </p:nvSpPr>
          <p:spPr bwMode="auto">
            <a:xfrm>
              <a:off x="7426525" y="2343713"/>
              <a:ext cx="3350331" cy="2170573"/>
            </a:xfrm>
            <a:custGeom>
              <a:avLst/>
              <a:gdLst>
                <a:gd name="T0" fmla="*/ 1180 w 3270"/>
                <a:gd name="T1" fmla="*/ 1955 h 2123"/>
                <a:gd name="T2" fmla="*/ 890 w 3270"/>
                <a:gd name="T3" fmla="*/ 2123 h 2123"/>
                <a:gd name="T4" fmla="*/ 1134 w 3270"/>
                <a:gd name="T5" fmla="*/ 1954 h 2123"/>
                <a:gd name="T6" fmla="*/ 521 w 3270"/>
                <a:gd name="T7" fmla="*/ 285 h 2123"/>
                <a:gd name="T8" fmla="*/ 846 w 3270"/>
                <a:gd name="T9" fmla="*/ 6 h 2123"/>
                <a:gd name="T10" fmla="*/ 256 w 3270"/>
                <a:gd name="T11" fmla="*/ 977 h 2123"/>
                <a:gd name="T12" fmla="*/ 1195 w 3270"/>
                <a:gd name="T13" fmla="*/ 1943 h 2123"/>
                <a:gd name="T14" fmla="*/ 532 w 3270"/>
                <a:gd name="T15" fmla="*/ 216 h 2123"/>
                <a:gd name="T16" fmla="*/ 442 w 3270"/>
                <a:gd name="T17" fmla="*/ 336 h 2123"/>
                <a:gd name="T18" fmla="*/ 532 w 3270"/>
                <a:gd name="T19" fmla="*/ 340 h 2123"/>
                <a:gd name="T20" fmla="*/ 420 w 3270"/>
                <a:gd name="T21" fmla="*/ 494 h 2123"/>
                <a:gd name="T22" fmla="*/ 344 w 3270"/>
                <a:gd name="T23" fmla="*/ 470 h 2123"/>
                <a:gd name="T24" fmla="*/ 284 w 3270"/>
                <a:gd name="T25" fmla="*/ 608 h 2123"/>
                <a:gd name="T26" fmla="*/ 328 w 3270"/>
                <a:gd name="T27" fmla="*/ 685 h 2123"/>
                <a:gd name="T28" fmla="*/ 222 w 3270"/>
                <a:gd name="T29" fmla="*/ 772 h 2123"/>
                <a:gd name="T30" fmla="*/ 282 w 3270"/>
                <a:gd name="T31" fmla="*/ 861 h 2123"/>
                <a:gd name="T32" fmla="*/ 200 w 3270"/>
                <a:gd name="T33" fmla="*/ 938 h 2123"/>
                <a:gd name="T34" fmla="*/ 206 w 3270"/>
                <a:gd name="T35" fmla="*/ 1106 h 2123"/>
                <a:gd name="T36" fmla="*/ 284 w 3270"/>
                <a:gd name="T37" fmla="*/ 1090 h 2123"/>
                <a:gd name="T38" fmla="*/ 253 w 3270"/>
                <a:gd name="T39" fmla="*/ 1293 h 2123"/>
                <a:gd name="T40" fmla="*/ 322 w 3270"/>
                <a:gd name="T41" fmla="*/ 1431 h 2123"/>
                <a:gd name="T42" fmla="*/ 334 w 3270"/>
                <a:gd name="T43" fmla="*/ 1303 h 2123"/>
                <a:gd name="T44" fmla="*/ 422 w 3270"/>
                <a:gd name="T45" fmla="*/ 1569 h 2123"/>
                <a:gd name="T46" fmla="*/ 455 w 3270"/>
                <a:gd name="T47" fmla="*/ 1514 h 2123"/>
                <a:gd name="T48" fmla="*/ 530 w 3270"/>
                <a:gd name="T49" fmla="*/ 1716 h 2123"/>
                <a:gd name="T50" fmla="*/ 643 w 3270"/>
                <a:gd name="T51" fmla="*/ 1708 h 2123"/>
                <a:gd name="T52" fmla="*/ 685 w 3270"/>
                <a:gd name="T53" fmla="*/ 1816 h 2123"/>
                <a:gd name="T54" fmla="*/ 845 w 3270"/>
                <a:gd name="T55" fmla="*/ 1899 h 2123"/>
                <a:gd name="T56" fmla="*/ 887 w 3270"/>
                <a:gd name="T57" fmla="*/ 1854 h 2123"/>
                <a:gd name="T58" fmla="*/ 2741 w 3270"/>
                <a:gd name="T59" fmla="*/ 1660 h 2123"/>
                <a:gd name="T60" fmla="*/ 2622 w 3270"/>
                <a:gd name="T61" fmla="*/ 190 h 2123"/>
                <a:gd name="T62" fmla="*/ 2641 w 3270"/>
                <a:gd name="T63" fmla="*/ 189 h 2123"/>
                <a:gd name="T64" fmla="*/ 2749 w 3270"/>
                <a:gd name="T65" fmla="*/ 1669 h 2123"/>
                <a:gd name="T66" fmla="*/ 2403 w 3270"/>
                <a:gd name="T67" fmla="*/ 2123 h 2123"/>
                <a:gd name="T68" fmla="*/ 2244 w 3270"/>
                <a:gd name="T69" fmla="*/ 2025 h 2123"/>
                <a:gd name="T70" fmla="*/ 2075 w 3270"/>
                <a:gd name="T71" fmla="*/ 1955 h 2123"/>
                <a:gd name="T72" fmla="*/ 2738 w 3270"/>
                <a:gd name="T73" fmla="*/ 216 h 2123"/>
                <a:gd name="T74" fmla="*/ 2828 w 3270"/>
                <a:gd name="T75" fmla="*/ 336 h 2123"/>
                <a:gd name="T76" fmla="*/ 2739 w 3270"/>
                <a:gd name="T77" fmla="*/ 340 h 2123"/>
                <a:gd name="T78" fmla="*/ 2850 w 3270"/>
                <a:gd name="T79" fmla="*/ 494 h 2123"/>
                <a:gd name="T80" fmla="*/ 2926 w 3270"/>
                <a:gd name="T81" fmla="*/ 470 h 2123"/>
                <a:gd name="T82" fmla="*/ 2987 w 3270"/>
                <a:gd name="T83" fmla="*/ 608 h 2123"/>
                <a:gd name="T84" fmla="*/ 2943 w 3270"/>
                <a:gd name="T85" fmla="*/ 685 h 2123"/>
                <a:gd name="T86" fmla="*/ 3048 w 3270"/>
                <a:gd name="T87" fmla="*/ 772 h 2123"/>
                <a:gd name="T88" fmla="*/ 2988 w 3270"/>
                <a:gd name="T89" fmla="*/ 861 h 2123"/>
                <a:gd name="T90" fmla="*/ 3071 w 3270"/>
                <a:gd name="T91" fmla="*/ 938 h 2123"/>
                <a:gd name="T92" fmla="*/ 3065 w 3270"/>
                <a:gd name="T93" fmla="*/ 1106 h 2123"/>
                <a:gd name="T94" fmla="*/ 2986 w 3270"/>
                <a:gd name="T95" fmla="*/ 1090 h 2123"/>
                <a:gd name="T96" fmla="*/ 3017 w 3270"/>
                <a:gd name="T97" fmla="*/ 1293 h 2123"/>
                <a:gd name="T98" fmla="*/ 2949 w 3270"/>
                <a:gd name="T99" fmla="*/ 1431 h 2123"/>
                <a:gd name="T100" fmla="*/ 2937 w 3270"/>
                <a:gd name="T101" fmla="*/ 1303 h 2123"/>
                <a:gd name="T102" fmla="*/ 2848 w 3270"/>
                <a:gd name="T103" fmla="*/ 1569 h 2123"/>
                <a:gd name="T104" fmla="*/ 2816 w 3270"/>
                <a:gd name="T105" fmla="*/ 1514 h 2123"/>
                <a:gd name="T106" fmla="*/ 2740 w 3270"/>
                <a:gd name="T107" fmla="*/ 1716 h 2123"/>
                <a:gd name="T108" fmla="*/ 2627 w 3270"/>
                <a:gd name="T109" fmla="*/ 1708 h 2123"/>
                <a:gd name="T110" fmla="*/ 2585 w 3270"/>
                <a:gd name="T111" fmla="*/ 1816 h 2123"/>
                <a:gd name="T112" fmla="*/ 2425 w 3270"/>
                <a:gd name="T113" fmla="*/ 1899 h 2123"/>
                <a:gd name="T114" fmla="*/ 2582 w 3270"/>
                <a:gd name="T115" fmla="*/ 1583 h 2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70" h="2123">
                  <a:moveTo>
                    <a:pt x="1195" y="1955"/>
                  </a:moveTo>
                  <a:cubicBezTo>
                    <a:pt x="1191" y="1955"/>
                    <a:pt x="1191" y="1955"/>
                    <a:pt x="1191" y="1955"/>
                  </a:cubicBezTo>
                  <a:cubicBezTo>
                    <a:pt x="1188" y="1955"/>
                    <a:pt x="1184" y="1955"/>
                    <a:pt x="1180" y="1955"/>
                  </a:cubicBezTo>
                  <a:cubicBezTo>
                    <a:pt x="1146" y="1964"/>
                    <a:pt x="1046" y="2014"/>
                    <a:pt x="1026" y="2025"/>
                  </a:cubicBezTo>
                  <a:cubicBezTo>
                    <a:pt x="1006" y="2037"/>
                    <a:pt x="973" y="2057"/>
                    <a:pt x="955" y="2070"/>
                  </a:cubicBezTo>
                  <a:cubicBezTo>
                    <a:pt x="932" y="2087"/>
                    <a:pt x="913" y="2107"/>
                    <a:pt x="890" y="2123"/>
                  </a:cubicBezTo>
                  <a:cubicBezTo>
                    <a:pt x="867" y="2123"/>
                    <a:pt x="867" y="2123"/>
                    <a:pt x="867" y="2123"/>
                  </a:cubicBezTo>
                  <a:cubicBezTo>
                    <a:pt x="863" y="2119"/>
                    <a:pt x="857" y="2117"/>
                    <a:pt x="857" y="2110"/>
                  </a:cubicBezTo>
                  <a:cubicBezTo>
                    <a:pt x="857" y="2083"/>
                    <a:pt x="1048" y="1981"/>
                    <a:pt x="1134" y="1954"/>
                  </a:cubicBezTo>
                  <a:cubicBezTo>
                    <a:pt x="895" y="1939"/>
                    <a:pt x="680" y="1833"/>
                    <a:pt x="521" y="1669"/>
                  </a:cubicBezTo>
                  <a:cubicBezTo>
                    <a:pt x="349" y="1492"/>
                    <a:pt x="243" y="1247"/>
                    <a:pt x="243" y="977"/>
                  </a:cubicBezTo>
                  <a:cubicBezTo>
                    <a:pt x="243" y="707"/>
                    <a:pt x="349" y="462"/>
                    <a:pt x="521" y="285"/>
                  </a:cubicBezTo>
                  <a:cubicBezTo>
                    <a:pt x="554" y="250"/>
                    <a:pt x="591" y="218"/>
                    <a:pt x="629" y="189"/>
                  </a:cubicBezTo>
                  <a:cubicBezTo>
                    <a:pt x="628" y="189"/>
                    <a:pt x="627" y="188"/>
                    <a:pt x="626" y="188"/>
                  </a:cubicBezTo>
                  <a:cubicBezTo>
                    <a:pt x="638" y="33"/>
                    <a:pt x="706" y="64"/>
                    <a:pt x="846" y="6"/>
                  </a:cubicBezTo>
                  <a:cubicBezTo>
                    <a:pt x="852" y="64"/>
                    <a:pt x="755" y="188"/>
                    <a:pt x="648" y="190"/>
                  </a:cubicBezTo>
                  <a:cubicBezTo>
                    <a:pt x="606" y="221"/>
                    <a:pt x="566" y="256"/>
                    <a:pt x="530" y="293"/>
                  </a:cubicBezTo>
                  <a:cubicBezTo>
                    <a:pt x="360" y="468"/>
                    <a:pt x="256" y="710"/>
                    <a:pt x="256" y="977"/>
                  </a:cubicBezTo>
                  <a:cubicBezTo>
                    <a:pt x="256" y="1244"/>
                    <a:pt x="360" y="1485"/>
                    <a:pt x="530" y="1660"/>
                  </a:cubicBezTo>
                  <a:cubicBezTo>
                    <a:pt x="699" y="1835"/>
                    <a:pt x="933" y="1943"/>
                    <a:pt x="1191" y="1943"/>
                  </a:cubicBezTo>
                  <a:cubicBezTo>
                    <a:pt x="1195" y="1943"/>
                    <a:pt x="1195" y="1943"/>
                    <a:pt x="1195" y="1943"/>
                  </a:cubicBezTo>
                  <a:moveTo>
                    <a:pt x="532" y="216"/>
                  </a:moveTo>
                  <a:cubicBezTo>
                    <a:pt x="632" y="150"/>
                    <a:pt x="586" y="116"/>
                    <a:pt x="573" y="0"/>
                  </a:cubicBezTo>
                  <a:cubicBezTo>
                    <a:pt x="529" y="18"/>
                    <a:pt x="477" y="144"/>
                    <a:pt x="532" y="216"/>
                  </a:cubicBezTo>
                  <a:close/>
                  <a:moveTo>
                    <a:pt x="442" y="336"/>
                  </a:moveTo>
                  <a:cubicBezTo>
                    <a:pt x="525" y="249"/>
                    <a:pt x="473" y="226"/>
                    <a:pt x="434" y="116"/>
                  </a:cubicBezTo>
                  <a:cubicBezTo>
                    <a:pt x="396" y="144"/>
                    <a:pt x="373" y="278"/>
                    <a:pt x="442" y="336"/>
                  </a:cubicBezTo>
                  <a:close/>
                  <a:moveTo>
                    <a:pt x="532" y="340"/>
                  </a:moveTo>
                  <a:cubicBezTo>
                    <a:pt x="614" y="370"/>
                    <a:pt x="716" y="285"/>
                    <a:pt x="720" y="239"/>
                  </a:cubicBezTo>
                  <a:cubicBezTo>
                    <a:pt x="609" y="261"/>
                    <a:pt x="563" y="228"/>
                    <a:pt x="532" y="340"/>
                  </a:cubicBezTo>
                  <a:close/>
                  <a:moveTo>
                    <a:pt x="420" y="494"/>
                  </a:moveTo>
                  <a:cubicBezTo>
                    <a:pt x="505" y="515"/>
                    <a:pt x="598" y="421"/>
                    <a:pt x="598" y="374"/>
                  </a:cubicBezTo>
                  <a:cubicBezTo>
                    <a:pt x="489" y="407"/>
                    <a:pt x="441" y="378"/>
                    <a:pt x="420" y="494"/>
                  </a:cubicBezTo>
                  <a:close/>
                  <a:moveTo>
                    <a:pt x="344" y="470"/>
                  </a:moveTo>
                  <a:cubicBezTo>
                    <a:pt x="431" y="380"/>
                    <a:pt x="376" y="356"/>
                    <a:pt x="336" y="241"/>
                  </a:cubicBezTo>
                  <a:cubicBezTo>
                    <a:pt x="296" y="270"/>
                    <a:pt x="273" y="409"/>
                    <a:pt x="344" y="470"/>
                  </a:cubicBezTo>
                  <a:close/>
                  <a:moveTo>
                    <a:pt x="284" y="608"/>
                  </a:moveTo>
                  <a:cubicBezTo>
                    <a:pt x="333" y="493"/>
                    <a:pt x="273" y="490"/>
                    <a:pt x="195" y="396"/>
                  </a:cubicBezTo>
                  <a:cubicBezTo>
                    <a:pt x="168" y="438"/>
                    <a:pt x="195" y="577"/>
                    <a:pt x="284" y="608"/>
                  </a:cubicBezTo>
                  <a:close/>
                  <a:moveTo>
                    <a:pt x="328" y="685"/>
                  </a:moveTo>
                  <a:cubicBezTo>
                    <a:pt x="425" y="688"/>
                    <a:pt x="504" y="565"/>
                    <a:pt x="493" y="514"/>
                  </a:cubicBezTo>
                  <a:cubicBezTo>
                    <a:pt x="382" y="575"/>
                    <a:pt x="323" y="555"/>
                    <a:pt x="328" y="685"/>
                  </a:cubicBezTo>
                  <a:close/>
                  <a:moveTo>
                    <a:pt x="222" y="772"/>
                  </a:moveTo>
                  <a:cubicBezTo>
                    <a:pt x="279" y="642"/>
                    <a:pt x="211" y="639"/>
                    <a:pt x="122" y="532"/>
                  </a:cubicBezTo>
                  <a:cubicBezTo>
                    <a:pt x="91" y="579"/>
                    <a:pt x="122" y="737"/>
                    <a:pt x="222" y="772"/>
                  </a:cubicBezTo>
                  <a:close/>
                  <a:moveTo>
                    <a:pt x="282" y="861"/>
                  </a:moveTo>
                  <a:cubicBezTo>
                    <a:pt x="379" y="853"/>
                    <a:pt x="444" y="722"/>
                    <a:pt x="428" y="673"/>
                  </a:cubicBezTo>
                  <a:cubicBezTo>
                    <a:pt x="325" y="745"/>
                    <a:pt x="264" y="732"/>
                    <a:pt x="282" y="861"/>
                  </a:cubicBezTo>
                  <a:close/>
                  <a:moveTo>
                    <a:pt x="200" y="938"/>
                  </a:moveTo>
                  <a:cubicBezTo>
                    <a:pt x="90" y="921"/>
                    <a:pt x="28" y="765"/>
                    <a:pt x="52" y="711"/>
                  </a:cubicBezTo>
                  <a:cubicBezTo>
                    <a:pt x="162" y="803"/>
                    <a:pt x="232" y="794"/>
                    <a:pt x="200" y="938"/>
                  </a:cubicBezTo>
                  <a:close/>
                  <a:moveTo>
                    <a:pt x="206" y="1106"/>
                  </a:moveTo>
                  <a:cubicBezTo>
                    <a:pt x="216" y="952"/>
                    <a:pt x="145" y="973"/>
                    <a:pt x="15" y="897"/>
                  </a:cubicBezTo>
                  <a:cubicBezTo>
                    <a:pt x="0" y="956"/>
                    <a:pt x="90" y="1107"/>
                    <a:pt x="206" y="1106"/>
                  </a:cubicBezTo>
                  <a:close/>
                  <a:moveTo>
                    <a:pt x="284" y="1090"/>
                  </a:moveTo>
                  <a:cubicBezTo>
                    <a:pt x="402" y="1062"/>
                    <a:pt x="457" y="888"/>
                    <a:pt x="427" y="831"/>
                  </a:cubicBezTo>
                  <a:cubicBezTo>
                    <a:pt x="314" y="940"/>
                    <a:pt x="237" y="935"/>
                    <a:pt x="284" y="1090"/>
                  </a:cubicBezTo>
                  <a:close/>
                  <a:moveTo>
                    <a:pt x="253" y="1293"/>
                  </a:moveTo>
                  <a:cubicBezTo>
                    <a:pt x="236" y="1129"/>
                    <a:pt x="165" y="1164"/>
                    <a:pt x="16" y="1107"/>
                  </a:cubicBezTo>
                  <a:cubicBezTo>
                    <a:pt x="11" y="1173"/>
                    <a:pt x="132" y="1314"/>
                    <a:pt x="253" y="1293"/>
                  </a:cubicBezTo>
                  <a:close/>
                  <a:moveTo>
                    <a:pt x="322" y="1431"/>
                  </a:moveTo>
                  <a:cubicBezTo>
                    <a:pt x="238" y="1290"/>
                    <a:pt x="188" y="1351"/>
                    <a:pt x="29" y="1361"/>
                  </a:cubicBezTo>
                  <a:cubicBezTo>
                    <a:pt x="51" y="1423"/>
                    <a:pt x="220" y="1501"/>
                    <a:pt x="322" y="1431"/>
                  </a:cubicBezTo>
                  <a:close/>
                  <a:moveTo>
                    <a:pt x="334" y="1303"/>
                  </a:moveTo>
                  <a:cubicBezTo>
                    <a:pt x="447" y="1259"/>
                    <a:pt x="477" y="1077"/>
                    <a:pt x="439" y="1024"/>
                  </a:cubicBezTo>
                  <a:cubicBezTo>
                    <a:pt x="342" y="1149"/>
                    <a:pt x="264" y="1156"/>
                    <a:pt x="334" y="1303"/>
                  </a:cubicBezTo>
                  <a:close/>
                  <a:moveTo>
                    <a:pt x="422" y="1569"/>
                  </a:moveTo>
                  <a:cubicBezTo>
                    <a:pt x="310" y="1448"/>
                    <a:pt x="275" y="1518"/>
                    <a:pt x="121" y="1562"/>
                  </a:cubicBezTo>
                  <a:cubicBezTo>
                    <a:pt x="156" y="1617"/>
                    <a:pt x="338" y="1658"/>
                    <a:pt x="422" y="1569"/>
                  </a:cubicBezTo>
                  <a:close/>
                  <a:moveTo>
                    <a:pt x="455" y="1514"/>
                  </a:moveTo>
                  <a:cubicBezTo>
                    <a:pt x="543" y="1438"/>
                    <a:pt x="513" y="1265"/>
                    <a:pt x="463" y="1229"/>
                  </a:cubicBezTo>
                  <a:cubicBezTo>
                    <a:pt x="414" y="1372"/>
                    <a:pt x="346" y="1403"/>
                    <a:pt x="455" y="1514"/>
                  </a:cubicBezTo>
                  <a:close/>
                  <a:moveTo>
                    <a:pt x="530" y="1716"/>
                  </a:moveTo>
                  <a:cubicBezTo>
                    <a:pt x="419" y="1595"/>
                    <a:pt x="383" y="1666"/>
                    <a:pt x="229" y="1709"/>
                  </a:cubicBezTo>
                  <a:cubicBezTo>
                    <a:pt x="264" y="1765"/>
                    <a:pt x="446" y="1806"/>
                    <a:pt x="530" y="1716"/>
                  </a:cubicBezTo>
                  <a:close/>
                  <a:moveTo>
                    <a:pt x="643" y="1708"/>
                  </a:moveTo>
                  <a:cubicBezTo>
                    <a:pt x="703" y="1599"/>
                    <a:pt x="607" y="1437"/>
                    <a:pt x="543" y="1420"/>
                  </a:cubicBezTo>
                  <a:cubicBezTo>
                    <a:pt x="549" y="1582"/>
                    <a:pt x="492" y="1638"/>
                    <a:pt x="643" y="1708"/>
                  </a:cubicBezTo>
                  <a:close/>
                  <a:moveTo>
                    <a:pt x="685" y="1816"/>
                  </a:moveTo>
                  <a:cubicBezTo>
                    <a:pt x="538" y="1721"/>
                    <a:pt x="520" y="1803"/>
                    <a:pt x="372" y="1889"/>
                  </a:cubicBezTo>
                  <a:cubicBezTo>
                    <a:pt x="423" y="1937"/>
                    <a:pt x="622" y="1932"/>
                    <a:pt x="685" y="1816"/>
                  </a:cubicBezTo>
                  <a:close/>
                  <a:moveTo>
                    <a:pt x="845" y="1899"/>
                  </a:moveTo>
                  <a:cubicBezTo>
                    <a:pt x="685" y="1836"/>
                    <a:pt x="683" y="1918"/>
                    <a:pt x="558" y="2029"/>
                  </a:cubicBezTo>
                  <a:cubicBezTo>
                    <a:pt x="616" y="2065"/>
                    <a:pt x="806" y="2022"/>
                    <a:pt x="845" y="1899"/>
                  </a:cubicBezTo>
                  <a:close/>
                  <a:moveTo>
                    <a:pt x="887" y="1854"/>
                  </a:moveTo>
                  <a:cubicBezTo>
                    <a:pt x="915" y="1719"/>
                    <a:pt x="761" y="1580"/>
                    <a:pt x="688" y="1583"/>
                  </a:cubicBezTo>
                  <a:cubicBezTo>
                    <a:pt x="747" y="1752"/>
                    <a:pt x="706" y="1829"/>
                    <a:pt x="887" y="1854"/>
                  </a:cubicBezTo>
                  <a:close/>
                  <a:moveTo>
                    <a:pt x="2075" y="1943"/>
                  </a:moveTo>
                  <a:cubicBezTo>
                    <a:pt x="2079" y="1943"/>
                    <a:pt x="2079" y="1943"/>
                    <a:pt x="2079" y="1943"/>
                  </a:cubicBezTo>
                  <a:cubicBezTo>
                    <a:pt x="2337" y="1943"/>
                    <a:pt x="2571" y="1835"/>
                    <a:pt x="2741" y="1660"/>
                  </a:cubicBezTo>
                  <a:cubicBezTo>
                    <a:pt x="2910" y="1485"/>
                    <a:pt x="3015" y="1244"/>
                    <a:pt x="3015" y="977"/>
                  </a:cubicBezTo>
                  <a:cubicBezTo>
                    <a:pt x="3015" y="710"/>
                    <a:pt x="2910" y="468"/>
                    <a:pt x="2741" y="293"/>
                  </a:cubicBezTo>
                  <a:cubicBezTo>
                    <a:pt x="2704" y="256"/>
                    <a:pt x="2664" y="221"/>
                    <a:pt x="2622" y="190"/>
                  </a:cubicBezTo>
                  <a:cubicBezTo>
                    <a:pt x="2515" y="188"/>
                    <a:pt x="2418" y="64"/>
                    <a:pt x="2424" y="6"/>
                  </a:cubicBezTo>
                  <a:cubicBezTo>
                    <a:pt x="2564" y="64"/>
                    <a:pt x="2632" y="33"/>
                    <a:pt x="2644" y="188"/>
                  </a:cubicBezTo>
                  <a:cubicBezTo>
                    <a:pt x="2643" y="188"/>
                    <a:pt x="2642" y="189"/>
                    <a:pt x="2641" y="189"/>
                  </a:cubicBezTo>
                  <a:cubicBezTo>
                    <a:pt x="2680" y="218"/>
                    <a:pt x="2716" y="250"/>
                    <a:pt x="2749" y="285"/>
                  </a:cubicBezTo>
                  <a:cubicBezTo>
                    <a:pt x="2921" y="462"/>
                    <a:pt x="3027" y="707"/>
                    <a:pt x="3027" y="977"/>
                  </a:cubicBezTo>
                  <a:cubicBezTo>
                    <a:pt x="3027" y="1247"/>
                    <a:pt x="2921" y="1492"/>
                    <a:pt x="2749" y="1669"/>
                  </a:cubicBezTo>
                  <a:cubicBezTo>
                    <a:pt x="2591" y="1833"/>
                    <a:pt x="2375" y="1939"/>
                    <a:pt x="2136" y="1954"/>
                  </a:cubicBezTo>
                  <a:cubicBezTo>
                    <a:pt x="2222" y="1981"/>
                    <a:pt x="2413" y="2083"/>
                    <a:pt x="2413" y="2110"/>
                  </a:cubicBezTo>
                  <a:cubicBezTo>
                    <a:pt x="2413" y="2117"/>
                    <a:pt x="2408" y="2119"/>
                    <a:pt x="2403" y="2123"/>
                  </a:cubicBezTo>
                  <a:cubicBezTo>
                    <a:pt x="2380" y="2123"/>
                    <a:pt x="2380" y="2123"/>
                    <a:pt x="2380" y="2123"/>
                  </a:cubicBezTo>
                  <a:cubicBezTo>
                    <a:pt x="2357" y="2107"/>
                    <a:pt x="2339" y="2087"/>
                    <a:pt x="2315" y="2070"/>
                  </a:cubicBezTo>
                  <a:cubicBezTo>
                    <a:pt x="2297" y="2057"/>
                    <a:pt x="2264" y="2037"/>
                    <a:pt x="2244" y="2025"/>
                  </a:cubicBezTo>
                  <a:cubicBezTo>
                    <a:pt x="2224" y="2014"/>
                    <a:pt x="2124" y="1964"/>
                    <a:pt x="2090" y="1955"/>
                  </a:cubicBezTo>
                  <a:cubicBezTo>
                    <a:pt x="2086" y="1955"/>
                    <a:pt x="2083" y="1955"/>
                    <a:pt x="2079" y="1955"/>
                  </a:cubicBezTo>
                  <a:cubicBezTo>
                    <a:pt x="2075" y="1955"/>
                    <a:pt x="2075" y="1955"/>
                    <a:pt x="2075" y="1955"/>
                  </a:cubicBezTo>
                  <a:moveTo>
                    <a:pt x="2738" y="216"/>
                  </a:moveTo>
                  <a:cubicBezTo>
                    <a:pt x="2793" y="144"/>
                    <a:pt x="2741" y="18"/>
                    <a:pt x="2697" y="0"/>
                  </a:cubicBezTo>
                  <a:cubicBezTo>
                    <a:pt x="2684" y="116"/>
                    <a:pt x="2638" y="150"/>
                    <a:pt x="2738" y="216"/>
                  </a:cubicBezTo>
                  <a:close/>
                  <a:moveTo>
                    <a:pt x="2828" y="336"/>
                  </a:moveTo>
                  <a:cubicBezTo>
                    <a:pt x="2897" y="278"/>
                    <a:pt x="2875" y="144"/>
                    <a:pt x="2836" y="116"/>
                  </a:cubicBezTo>
                  <a:cubicBezTo>
                    <a:pt x="2798" y="226"/>
                    <a:pt x="2745" y="249"/>
                    <a:pt x="2828" y="336"/>
                  </a:cubicBezTo>
                  <a:close/>
                  <a:moveTo>
                    <a:pt x="2739" y="340"/>
                  </a:moveTo>
                  <a:cubicBezTo>
                    <a:pt x="2707" y="228"/>
                    <a:pt x="2662" y="261"/>
                    <a:pt x="2550" y="239"/>
                  </a:cubicBezTo>
                  <a:cubicBezTo>
                    <a:pt x="2554" y="285"/>
                    <a:pt x="2656" y="370"/>
                    <a:pt x="2739" y="340"/>
                  </a:cubicBezTo>
                  <a:close/>
                  <a:moveTo>
                    <a:pt x="2850" y="494"/>
                  </a:moveTo>
                  <a:cubicBezTo>
                    <a:pt x="2829" y="378"/>
                    <a:pt x="2781" y="407"/>
                    <a:pt x="2672" y="374"/>
                  </a:cubicBezTo>
                  <a:cubicBezTo>
                    <a:pt x="2672" y="421"/>
                    <a:pt x="2765" y="515"/>
                    <a:pt x="2850" y="494"/>
                  </a:cubicBezTo>
                  <a:close/>
                  <a:moveTo>
                    <a:pt x="2926" y="470"/>
                  </a:moveTo>
                  <a:cubicBezTo>
                    <a:pt x="2998" y="409"/>
                    <a:pt x="2974" y="270"/>
                    <a:pt x="2934" y="241"/>
                  </a:cubicBezTo>
                  <a:cubicBezTo>
                    <a:pt x="2894" y="356"/>
                    <a:pt x="2839" y="380"/>
                    <a:pt x="2926" y="470"/>
                  </a:cubicBezTo>
                  <a:close/>
                  <a:moveTo>
                    <a:pt x="2987" y="608"/>
                  </a:moveTo>
                  <a:cubicBezTo>
                    <a:pt x="3075" y="577"/>
                    <a:pt x="3103" y="438"/>
                    <a:pt x="3075" y="396"/>
                  </a:cubicBezTo>
                  <a:cubicBezTo>
                    <a:pt x="2997" y="490"/>
                    <a:pt x="2937" y="493"/>
                    <a:pt x="2987" y="608"/>
                  </a:cubicBezTo>
                  <a:close/>
                  <a:moveTo>
                    <a:pt x="2943" y="685"/>
                  </a:moveTo>
                  <a:cubicBezTo>
                    <a:pt x="2947" y="555"/>
                    <a:pt x="2888" y="575"/>
                    <a:pt x="2777" y="514"/>
                  </a:cubicBezTo>
                  <a:cubicBezTo>
                    <a:pt x="2766" y="565"/>
                    <a:pt x="2846" y="688"/>
                    <a:pt x="2943" y="685"/>
                  </a:cubicBezTo>
                  <a:close/>
                  <a:moveTo>
                    <a:pt x="3048" y="772"/>
                  </a:moveTo>
                  <a:cubicBezTo>
                    <a:pt x="3148" y="737"/>
                    <a:pt x="3179" y="579"/>
                    <a:pt x="3148" y="532"/>
                  </a:cubicBezTo>
                  <a:cubicBezTo>
                    <a:pt x="3060" y="639"/>
                    <a:pt x="2992" y="642"/>
                    <a:pt x="3048" y="772"/>
                  </a:cubicBezTo>
                  <a:close/>
                  <a:moveTo>
                    <a:pt x="2988" y="861"/>
                  </a:moveTo>
                  <a:cubicBezTo>
                    <a:pt x="3007" y="732"/>
                    <a:pt x="2946" y="745"/>
                    <a:pt x="2843" y="673"/>
                  </a:cubicBezTo>
                  <a:cubicBezTo>
                    <a:pt x="2826" y="722"/>
                    <a:pt x="2891" y="853"/>
                    <a:pt x="2988" y="861"/>
                  </a:cubicBezTo>
                  <a:close/>
                  <a:moveTo>
                    <a:pt x="3071" y="938"/>
                  </a:moveTo>
                  <a:cubicBezTo>
                    <a:pt x="3038" y="794"/>
                    <a:pt x="3108" y="803"/>
                    <a:pt x="3219" y="711"/>
                  </a:cubicBezTo>
                  <a:cubicBezTo>
                    <a:pt x="3242" y="765"/>
                    <a:pt x="3180" y="921"/>
                    <a:pt x="3071" y="938"/>
                  </a:cubicBezTo>
                  <a:close/>
                  <a:moveTo>
                    <a:pt x="3065" y="1106"/>
                  </a:moveTo>
                  <a:cubicBezTo>
                    <a:pt x="3180" y="1107"/>
                    <a:pt x="3270" y="956"/>
                    <a:pt x="3255" y="897"/>
                  </a:cubicBezTo>
                  <a:cubicBezTo>
                    <a:pt x="3126" y="973"/>
                    <a:pt x="3055" y="952"/>
                    <a:pt x="3065" y="1106"/>
                  </a:cubicBezTo>
                  <a:close/>
                  <a:moveTo>
                    <a:pt x="2986" y="1090"/>
                  </a:moveTo>
                  <a:cubicBezTo>
                    <a:pt x="3034" y="935"/>
                    <a:pt x="2956" y="940"/>
                    <a:pt x="2843" y="831"/>
                  </a:cubicBezTo>
                  <a:cubicBezTo>
                    <a:pt x="2814" y="888"/>
                    <a:pt x="2868" y="1062"/>
                    <a:pt x="2986" y="1090"/>
                  </a:cubicBezTo>
                  <a:close/>
                  <a:moveTo>
                    <a:pt x="3017" y="1293"/>
                  </a:moveTo>
                  <a:cubicBezTo>
                    <a:pt x="3138" y="1314"/>
                    <a:pt x="3259" y="1173"/>
                    <a:pt x="3254" y="1107"/>
                  </a:cubicBezTo>
                  <a:cubicBezTo>
                    <a:pt x="3105" y="1164"/>
                    <a:pt x="3034" y="1129"/>
                    <a:pt x="3017" y="1293"/>
                  </a:cubicBezTo>
                  <a:close/>
                  <a:moveTo>
                    <a:pt x="2949" y="1431"/>
                  </a:moveTo>
                  <a:cubicBezTo>
                    <a:pt x="3050" y="1501"/>
                    <a:pt x="3219" y="1423"/>
                    <a:pt x="3242" y="1361"/>
                  </a:cubicBezTo>
                  <a:cubicBezTo>
                    <a:pt x="3082" y="1351"/>
                    <a:pt x="3032" y="1290"/>
                    <a:pt x="2949" y="1431"/>
                  </a:cubicBezTo>
                  <a:close/>
                  <a:moveTo>
                    <a:pt x="2937" y="1303"/>
                  </a:moveTo>
                  <a:cubicBezTo>
                    <a:pt x="3006" y="1156"/>
                    <a:pt x="2928" y="1149"/>
                    <a:pt x="2832" y="1024"/>
                  </a:cubicBezTo>
                  <a:cubicBezTo>
                    <a:pt x="2794" y="1077"/>
                    <a:pt x="2823" y="1259"/>
                    <a:pt x="2937" y="1303"/>
                  </a:cubicBezTo>
                  <a:close/>
                  <a:moveTo>
                    <a:pt x="2848" y="1569"/>
                  </a:moveTo>
                  <a:cubicBezTo>
                    <a:pt x="2933" y="1658"/>
                    <a:pt x="3114" y="1617"/>
                    <a:pt x="3149" y="1562"/>
                  </a:cubicBezTo>
                  <a:cubicBezTo>
                    <a:pt x="2996" y="1518"/>
                    <a:pt x="2960" y="1448"/>
                    <a:pt x="2848" y="1569"/>
                  </a:cubicBezTo>
                  <a:close/>
                  <a:moveTo>
                    <a:pt x="2816" y="1514"/>
                  </a:moveTo>
                  <a:cubicBezTo>
                    <a:pt x="2924" y="1403"/>
                    <a:pt x="2856" y="1372"/>
                    <a:pt x="2808" y="1229"/>
                  </a:cubicBezTo>
                  <a:cubicBezTo>
                    <a:pt x="2757" y="1265"/>
                    <a:pt x="2727" y="1438"/>
                    <a:pt x="2816" y="1514"/>
                  </a:cubicBezTo>
                  <a:close/>
                  <a:moveTo>
                    <a:pt x="2740" y="1716"/>
                  </a:moveTo>
                  <a:cubicBezTo>
                    <a:pt x="2824" y="1806"/>
                    <a:pt x="3006" y="1765"/>
                    <a:pt x="3041" y="1709"/>
                  </a:cubicBezTo>
                  <a:cubicBezTo>
                    <a:pt x="2887" y="1666"/>
                    <a:pt x="2852" y="1595"/>
                    <a:pt x="2740" y="1716"/>
                  </a:cubicBezTo>
                  <a:close/>
                  <a:moveTo>
                    <a:pt x="2627" y="1708"/>
                  </a:moveTo>
                  <a:cubicBezTo>
                    <a:pt x="2778" y="1638"/>
                    <a:pt x="2721" y="1582"/>
                    <a:pt x="2728" y="1420"/>
                  </a:cubicBezTo>
                  <a:cubicBezTo>
                    <a:pt x="2663" y="1437"/>
                    <a:pt x="2567" y="1599"/>
                    <a:pt x="2627" y="1708"/>
                  </a:cubicBezTo>
                  <a:close/>
                  <a:moveTo>
                    <a:pt x="2585" y="1816"/>
                  </a:moveTo>
                  <a:cubicBezTo>
                    <a:pt x="2648" y="1932"/>
                    <a:pt x="2848" y="1937"/>
                    <a:pt x="2898" y="1889"/>
                  </a:cubicBezTo>
                  <a:cubicBezTo>
                    <a:pt x="2751" y="1803"/>
                    <a:pt x="2732" y="1721"/>
                    <a:pt x="2585" y="1816"/>
                  </a:cubicBezTo>
                  <a:close/>
                  <a:moveTo>
                    <a:pt x="2425" y="1899"/>
                  </a:moveTo>
                  <a:cubicBezTo>
                    <a:pt x="2464" y="2022"/>
                    <a:pt x="2654" y="2065"/>
                    <a:pt x="2712" y="2029"/>
                  </a:cubicBezTo>
                  <a:cubicBezTo>
                    <a:pt x="2587" y="1918"/>
                    <a:pt x="2585" y="1836"/>
                    <a:pt x="2425" y="1899"/>
                  </a:cubicBezTo>
                  <a:close/>
                  <a:moveTo>
                    <a:pt x="2582" y="1583"/>
                  </a:moveTo>
                  <a:cubicBezTo>
                    <a:pt x="2509" y="1580"/>
                    <a:pt x="2355" y="1719"/>
                    <a:pt x="2383" y="1854"/>
                  </a:cubicBezTo>
                  <a:cubicBezTo>
                    <a:pt x="2565" y="1829"/>
                    <a:pt x="2523" y="1752"/>
                    <a:pt x="2582" y="1583"/>
                  </a:cubicBezTo>
                  <a:close/>
                  <a:moveTo>
                    <a:pt x="2582" y="1583"/>
                  </a:moveTo>
                  <a:cubicBezTo>
                    <a:pt x="2582" y="1583"/>
                    <a:pt x="2582" y="1583"/>
                    <a:pt x="2582" y="1583"/>
                  </a:cubicBezTo>
                </a:path>
              </a:pathLst>
            </a:custGeom>
            <a:gradFill>
              <a:gsLst>
                <a:gs pos="0">
                  <a:schemeClr val="bg1"/>
                </a:gs>
                <a:gs pos="100000">
                  <a:schemeClr val="bg1"/>
                </a:gs>
              </a:gsLst>
              <a:lin ang="2700000" scaled="0"/>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阿里巴巴普惠体 B" panose="00020600040101010101" pitchFamily="18" charset="-122"/>
                <a:ea typeface="阿里巴巴普惠体 B" panose="00020600040101010101" pitchFamily="18" charset="-122"/>
                <a:cs typeface="+mn-cs"/>
              </a:endParaRPr>
            </a:p>
          </p:txBody>
        </p:sp>
        <p:sp>
          <p:nvSpPr>
            <p:cNvPr id="39" name="文本框 38"/>
            <p:cNvSpPr txBox="1"/>
            <p:nvPr/>
          </p:nvSpPr>
          <p:spPr>
            <a:xfrm>
              <a:off x="7981009" y="2829674"/>
              <a:ext cx="2241367" cy="1198880"/>
            </a:xfrm>
            <a:prstGeom prst="rect">
              <a:avLst/>
            </a:prstGeom>
            <a:noFill/>
          </p:spPr>
          <p:txBody>
            <a:bodyPr wrap="square" rtlCol="0">
              <a:spAutoFit/>
            </a:bodyPr>
            <a:lstStyle/>
            <a:p>
              <a:pPr algn="ctr"/>
              <a:r>
                <a:rPr lang="zh-CN" altLang="en-US" sz="2400" spc="200" dirty="0">
                  <a:solidFill>
                    <a:schemeClr val="bg1"/>
                  </a:solidFill>
                  <a:latin typeface="+mj-ea"/>
                  <a:ea typeface="+mj-ea"/>
                </a:rPr>
                <a:t>为求职者提供全面、准确的可行性建议</a:t>
              </a:r>
              <a:endParaRPr lang="zh-CN" altLang="en-US" sz="2400" spc="200" dirty="0">
                <a:solidFill>
                  <a:schemeClr val="bg1"/>
                </a:solidFill>
                <a:latin typeface="+mj-ea"/>
                <a:ea typeface="+mj-ea"/>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466510"/>
            <a:ext cx="10515600" cy="848309"/>
          </a:xfrm>
        </p:spPr>
        <p:txBody>
          <a:bodyPr/>
          <a:lstStyle/>
          <a:p>
            <a:r>
              <a:rPr lang="zh-CN" altLang="en-US" dirty="0"/>
              <a:t>数据预处理</a:t>
            </a:r>
            <a:r>
              <a:rPr lang="zh-CN" altLang="en-US"/>
              <a:t>与特征选择</a:t>
            </a:r>
            <a:endParaRPr lang="zh-CN" altLang="en-US" dirty="0"/>
          </a:p>
        </p:txBody>
      </p:sp>
      <p:sp>
        <p:nvSpPr>
          <p:cNvPr id="4" name="矩形 3"/>
          <p:cNvSpPr/>
          <p:nvPr/>
        </p:nvSpPr>
        <p:spPr>
          <a:xfrm>
            <a:off x="3181350" y="4324887"/>
            <a:ext cx="5829300" cy="338554"/>
          </a:xfrm>
          <a:prstGeom prst="rect">
            <a:avLst/>
          </a:prstGeom>
        </p:spPr>
        <p:txBody>
          <a:bodyPr wrap="square">
            <a:spAutoFit/>
          </a:bodyPr>
          <a:lstStyle/>
          <a:p>
            <a:pPr lvl="0" algn="dist">
              <a:defRPr/>
            </a:pPr>
            <a:r>
              <a:rPr lang="en-US" altLang="zh-CN" sz="1600" kern="0" spc="200" dirty="0">
                <a:solidFill>
                  <a:schemeClr val="bg1">
                    <a:lumMod val="75000"/>
                  </a:schemeClr>
                </a:solidFill>
                <a:ea typeface="+mj-ea"/>
                <a:cs typeface="Segoe UI Light" panose="020B0502040204020203" pitchFamily="34" charset="0"/>
              </a:rPr>
              <a:t>ENTER YOUR SUBTITLE</a:t>
            </a:r>
            <a:endParaRPr lang="en-US" altLang="zh-CN" sz="1600" kern="0" spc="200" dirty="0">
              <a:solidFill>
                <a:schemeClr val="bg1">
                  <a:lumMod val="75000"/>
                </a:schemeClr>
              </a:solidFill>
              <a:ea typeface="+mj-ea"/>
              <a:cs typeface="Segoe UI Light" panose="020B050204020402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原始数据集样本</a:t>
            </a:r>
            <a:endParaRPr kumimoji="1" lang="zh-CN" altLang="en-US" dirty="0"/>
          </a:p>
        </p:txBody>
      </p:sp>
      <p:graphicFrame>
        <p:nvGraphicFramePr>
          <p:cNvPr id="4" name="表格 3"/>
          <p:cNvGraphicFramePr>
            <a:graphicFrameLocks noGrp="1"/>
          </p:cNvGraphicFramePr>
          <p:nvPr/>
        </p:nvGraphicFramePr>
        <p:xfrm>
          <a:off x="1237522" y="1409074"/>
          <a:ext cx="9825219" cy="2458387"/>
        </p:xfrm>
        <a:graphic>
          <a:graphicData uri="http://schemas.openxmlformats.org/drawingml/2006/table">
            <a:tbl>
              <a:tblPr firstRow="1" bandRow="1">
                <a:tableStyleId>{5C22544A-7EE6-4342-B048-85BDC9FD1C3A}</a:tableStyleId>
              </a:tblPr>
              <a:tblGrid>
                <a:gridCol w="903111"/>
                <a:gridCol w="903111"/>
                <a:gridCol w="903111"/>
                <a:gridCol w="1149801"/>
                <a:gridCol w="839449"/>
                <a:gridCol w="720083"/>
                <a:gridCol w="903111"/>
                <a:gridCol w="3503442"/>
              </a:tblGrid>
              <a:tr h="625105">
                <a:tc>
                  <a:txBody>
                    <a:bodyPr/>
                    <a:lstStyle/>
                    <a:p>
                      <a:r>
                        <a:rPr lang="zh-CN" altLang="en-US" dirty="0"/>
                        <a:t>职位名</a:t>
                      </a:r>
                      <a:endParaRPr lang="zh-CN" altLang="en-US" dirty="0"/>
                    </a:p>
                  </a:txBody>
                  <a:tcPr/>
                </a:tc>
                <a:tc>
                  <a:txBody>
                    <a:bodyPr/>
                    <a:lstStyle/>
                    <a:p>
                      <a:r>
                        <a:rPr lang="zh-CN" altLang="en-US" dirty="0"/>
                        <a:t>地区</a:t>
                      </a:r>
                      <a:endParaRPr lang="zh-CN" altLang="en-US" dirty="0"/>
                    </a:p>
                  </a:txBody>
                  <a:tcPr/>
                </a:tc>
                <a:tc>
                  <a:txBody>
                    <a:bodyPr/>
                    <a:lstStyle/>
                    <a:p>
                      <a:r>
                        <a:rPr lang="zh-CN" altLang="en-US" dirty="0"/>
                        <a:t>公司名</a:t>
                      </a:r>
                      <a:endParaRPr lang="zh-CN" altLang="en-US" dirty="0"/>
                    </a:p>
                  </a:txBody>
                  <a:tcPr/>
                </a:tc>
                <a:tc>
                  <a:txBody>
                    <a:bodyPr/>
                    <a:lstStyle/>
                    <a:p>
                      <a:r>
                        <a:rPr lang="zh-CN" altLang="en-US" dirty="0"/>
                        <a:t>公司领域</a:t>
                      </a:r>
                      <a:endParaRPr lang="zh-CN" altLang="en-US" dirty="0"/>
                    </a:p>
                  </a:txBody>
                  <a:tcPr/>
                </a:tc>
                <a:tc>
                  <a:txBody>
                    <a:bodyPr/>
                    <a:lstStyle/>
                    <a:p>
                      <a:r>
                        <a:rPr lang="zh-CN" altLang="en-US" dirty="0"/>
                        <a:t>薪资</a:t>
                      </a:r>
                      <a:endParaRPr lang="zh-CN" altLang="en-US" dirty="0"/>
                    </a:p>
                  </a:txBody>
                  <a:tcPr/>
                </a:tc>
                <a:tc>
                  <a:txBody>
                    <a:bodyPr/>
                    <a:lstStyle/>
                    <a:p>
                      <a:r>
                        <a:rPr lang="zh-CN" altLang="en-US" dirty="0"/>
                        <a:t>经验</a:t>
                      </a:r>
                      <a:endParaRPr lang="zh-CN" altLang="en-US" dirty="0"/>
                    </a:p>
                  </a:txBody>
                  <a:tcPr/>
                </a:tc>
                <a:tc>
                  <a:txBody>
                    <a:bodyPr/>
                    <a:lstStyle/>
                    <a:p>
                      <a:r>
                        <a:rPr lang="zh-CN" altLang="en-US" dirty="0"/>
                        <a:t>规模</a:t>
                      </a:r>
                      <a:endParaRPr lang="zh-CN" altLang="en-US" dirty="0"/>
                    </a:p>
                  </a:txBody>
                  <a:tcPr/>
                </a:tc>
                <a:tc>
                  <a:txBody>
                    <a:bodyPr/>
                    <a:lstStyle/>
                    <a:p>
                      <a:r>
                        <a:rPr lang="zh-CN" altLang="en-US" dirty="0"/>
                        <a:t>福利</a:t>
                      </a:r>
                      <a:endParaRPr lang="zh-CN" altLang="en-US" dirty="0"/>
                    </a:p>
                  </a:txBody>
                  <a:tcPr/>
                </a:tc>
              </a:tr>
              <a:tr h="487096">
                <a:tc>
                  <a:txBody>
                    <a:bodyPr/>
                    <a:lstStyle/>
                    <a:p>
                      <a:pPr algn="l"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数据分析师</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a:t>
                      </a:r>
                      <a:r>
                        <a:rPr lang="en-US" altLang="zh-CN" sz="1100" b="0" i="0" u="none" strike="noStrike">
                          <a:solidFill>
                            <a:srgbClr val="000000"/>
                          </a:solidFill>
                          <a:effectLst/>
                          <a:latin typeface="等线" panose="02010600030101010101" pitchFamily="2" charset="-122"/>
                          <a:ea typeface="等线" panose="02010600030101010101" pitchFamily="2" charset="-122"/>
                        </a:rPr>
                        <a:t>·</a:t>
                      </a:r>
                      <a:r>
                        <a:rPr lang="zh-CN" altLang="en-US" sz="1100" b="0" i="0" u="none" strike="noStrike">
                          <a:solidFill>
                            <a:srgbClr val="000000"/>
                          </a:solidFill>
                          <a:effectLst/>
                          <a:latin typeface="等线" panose="02010600030101010101" pitchFamily="2" charset="-122"/>
                          <a:ea typeface="等线" panose="02010600030101010101" pitchFamily="2" charset="-122"/>
                        </a:rPr>
                        <a:t>海淀区</a:t>
                      </a:r>
                      <a:r>
                        <a:rPr lang="en-US" altLang="zh-CN" sz="1100" b="0" i="0" u="none" strike="noStrike">
                          <a:solidFill>
                            <a:srgbClr val="000000"/>
                          </a:solidFill>
                          <a:effectLst/>
                          <a:latin typeface="等线" panose="02010600030101010101" pitchFamily="2" charset="-122"/>
                          <a:ea typeface="等线" panose="02010600030101010101" pitchFamily="2" charset="-122"/>
                        </a:rPr>
                        <a:t>·</a:t>
                      </a:r>
                      <a:r>
                        <a:rPr lang="zh-CN" altLang="en-US" sz="1100" b="0" i="0" u="none" strike="noStrike">
                          <a:solidFill>
                            <a:srgbClr val="000000"/>
                          </a:solidFill>
                          <a:effectLst/>
                          <a:latin typeface="等线" panose="02010600030101010101" pitchFamily="2" charset="-122"/>
                          <a:ea typeface="等线" panose="02010600030101010101" pitchFamily="2" charset="-122"/>
                        </a:rPr>
                        <a:t>马连洼</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滴滴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移动互联网</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s-ES" sz="1100" b="0" i="0" u="none" strike="noStrike">
                          <a:solidFill>
                            <a:srgbClr val="000000"/>
                          </a:solidFill>
                          <a:effectLst/>
                          <a:latin typeface="等线" panose="02010600030101010101" pitchFamily="2" charset="-122"/>
                          <a:ea typeface="等线" panose="02010600030101010101" pitchFamily="2" charset="-122"/>
                        </a:rPr>
                        <a:t>15-30K·15</a:t>
                      </a:r>
                      <a:r>
                        <a:rPr lang="zh-CN" altLang="en-US" sz="1100" b="0" i="0" u="none" strike="noStrike">
                          <a:solidFill>
                            <a:srgbClr val="000000"/>
                          </a:solidFill>
                          <a:effectLst/>
                          <a:latin typeface="等线" panose="02010600030101010101" pitchFamily="2" charset="-122"/>
                          <a:ea typeface="等线" panose="02010600030101010101" pitchFamily="2" charset="-122"/>
                        </a:rPr>
                        <a:t>薪</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100" b="0" i="0" u="none" strike="noStrike">
                          <a:solidFill>
                            <a:srgbClr val="000000"/>
                          </a:solidFill>
                          <a:effectLst/>
                          <a:latin typeface="等线" panose="02010600030101010101" pitchFamily="2" charset="-122"/>
                          <a:ea typeface="等线" panose="02010600030101010101" pitchFamily="2" charset="-122"/>
                        </a:rPr>
                        <a:t>3-5</a:t>
                      </a:r>
                      <a:r>
                        <a:rPr lang="zh-CN" altLang="en-US" sz="1100" b="0" i="0" u="none" strike="noStrike">
                          <a:solidFill>
                            <a:srgbClr val="000000"/>
                          </a:solidFill>
                          <a:effectLst/>
                          <a:latin typeface="等线" panose="02010600030101010101" pitchFamily="2" charset="-122"/>
                          <a:ea typeface="等线" panose="02010600030101010101" pitchFamily="2" charset="-122"/>
                        </a:rPr>
                        <a:t>年本科</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1000-9999</a:t>
                      </a:r>
                      <a:r>
                        <a:rPr lang="zh-CN" altLang="en-US" sz="1100" b="0" i="0" u="none" strike="noStrike">
                          <a:solidFill>
                            <a:srgbClr val="000000"/>
                          </a:solidFill>
                          <a:effectLst/>
                          <a:latin typeface="等线" panose="02010600030101010101" pitchFamily="2" charset="-122"/>
                          <a:ea typeface="等线" panose="02010600030101010101" pitchFamily="2" charset="-122"/>
                        </a:rPr>
                        <a:t>人</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定期体检，补充医疗保险，五险一金</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r>
              <a:tr h="673093">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数据分析师</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杭州</a:t>
                      </a:r>
                      <a:r>
                        <a:rPr lang="en-US" altLang="zh-CN" sz="1100" b="0" i="0" u="none" strike="noStrike" dirty="0">
                          <a:solidFill>
                            <a:srgbClr val="000000"/>
                          </a:solidFill>
                          <a:effectLst/>
                          <a:latin typeface="等线" panose="02010600030101010101" pitchFamily="2" charset="-122"/>
                          <a:ea typeface="等线" panose="02010600030101010101" pitchFamily="2" charset="-122"/>
                        </a:rPr>
                        <a:t>·</a:t>
                      </a:r>
                      <a:r>
                        <a:rPr lang="zh-CN" altLang="en-US" sz="1100" b="0" i="0" u="none" strike="noStrike" dirty="0">
                          <a:solidFill>
                            <a:srgbClr val="000000"/>
                          </a:solidFill>
                          <a:effectLst/>
                          <a:latin typeface="等线" panose="02010600030101010101" pitchFamily="2" charset="-122"/>
                          <a:ea typeface="等线" panose="02010600030101010101" pitchFamily="2" charset="-122"/>
                        </a:rPr>
                        <a:t>西湖区</a:t>
                      </a:r>
                      <a:r>
                        <a:rPr lang="en-US" altLang="zh-CN" sz="1100" b="0" i="0" u="none" strike="noStrike" dirty="0">
                          <a:solidFill>
                            <a:srgbClr val="000000"/>
                          </a:solidFill>
                          <a:effectLst/>
                          <a:latin typeface="等线" panose="02010600030101010101" pitchFamily="2" charset="-122"/>
                          <a:ea typeface="等线" panose="02010600030101010101" pitchFamily="2" charset="-122"/>
                        </a:rPr>
                        <a:t>·</a:t>
                      </a:r>
                      <a:r>
                        <a:rPr lang="zh-CN" altLang="en-US" sz="1100" b="0" i="0" u="none" strike="noStrike" dirty="0">
                          <a:solidFill>
                            <a:srgbClr val="000000"/>
                          </a:solidFill>
                          <a:effectLst/>
                          <a:latin typeface="等线" panose="02010600030101010101" pitchFamily="2" charset="-122"/>
                          <a:ea typeface="等线" panose="02010600030101010101" pitchFamily="2" charset="-122"/>
                        </a:rPr>
                        <a:t>文三路</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饿了么</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s-ES" sz="1100" b="0" i="0" u="none" strike="noStrike">
                          <a:solidFill>
                            <a:srgbClr val="000000"/>
                          </a:solidFill>
                          <a:effectLst/>
                          <a:latin typeface="等线" panose="02010600030101010101" pitchFamily="2" charset="-122"/>
                          <a:ea typeface="等线" panose="02010600030101010101" pitchFamily="2" charset="-122"/>
                        </a:rPr>
                        <a:t>O2O</a:t>
                      </a:r>
                      <a:endParaRPr lang="es-E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s-ES" sz="1100" b="0" i="0" u="none" strike="noStrike">
                          <a:solidFill>
                            <a:srgbClr val="000000"/>
                          </a:solidFill>
                          <a:effectLst/>
                          <a:latin typeface="等线" panose="02010600030101010101" pitchFamily="2" charset="-122"/>
                          <a:ea typeface="等线" panose="02010600030101010101" pitchFamily="2" charset="-122"/>
                        </a:rPr>
                        <a:t>25-50K</a:t>
                      </a:r>
                      <a:endParaRPr lang="es-E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5-10</a:t>
                      </a:r>
                      <a:r>
                        <a:rPr lang="zh-CN" altLang="en-US" sz="1100" b="0" i="0" u="none" strike="noStrike">
                          <a:solidFill>
                            <a:srgbClr val="000000"/>
                          </a:solidFill>
                          <a:effectLst/>
                          <a:latin typeface="等线" panose="02010600030101010101" pitchFamily="2" charset="-122"/>
                          <a:ea typeface="等线" panose="02010600030101010101" pitchFamily="2" charset="-122"/>
                        </a:rPr>
                        <a:t>年本科</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10000</a:t>
                      </a:r>
                      <a:r>
                        <a:rPr lang="zh-CN" altLang="en-US" sz="1100" b="0" i="0" u="none" strike="noStrike">
                          <a:solidFill>
                            <a:srgbClr val="000000"/>
                          </a:solidFill>
                          <a:effectLst/>
                          <a:latin typeface="等线" panose="02010600030101010101" pitchFamily="2" charset="-122"/>
                          <a:ea typeface="等线" panose="02010600030101010101" pitchFamily="2" charset="-122"/>
                        </a:rPr>
                        <a:t>人以上</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定期体检，年终奖，股票期权，员工旅游，零食下午茶，包吃，带薪年假，免费班车，交通补助，通讯补贴，五险一金，餐补，公司团建，补充医疗保险，节日福利</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r>
              <a:tr h="673093">
                <a:tc>
                  <a:txBody>
                    <a:bodyPr/>
                    <a:lstStyle/>
                    <a:p>
                      <a:pPr algn="l"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数据分析师</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武汉</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易佰网络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电子商务</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s-ES" sz="1100" b="0" i="0" u="none" strike="noStrike">
                          <a:solidFill>
                            <a:srgbClr val="000000"/>
                          </a:solidFill>
                          <a:effectLst/>
                          <a:latin typeface="等线" panose="02010600030101010101" pitchFamily="2" charset="-122"/>
                          <a:ea typeface="等线" panose="02010600030101010101" pitchFamily="2" charset="-122"/>
                        </a:rPr>
                        <a:t>6-11K</a:t>
                      </a:r>
                      <a:endParaRPr lang="es-E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经验不限本科</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1000-9999</a:t>
                      </a:r>
                      <a:r>
                        <a:rPr lang="zh-CN" altLang="en-US" sz="1100" b="0" i="0" u="none" strike="noStrike">
                          <a:solidFill>
                            <a:srgbClr val="000000"/>
                          </a:solidFill>
                          <a:effectLst/>
                          <a:latin typeface="等线" panose="02010600030101010101" pitchFamily="2" charset="-122"/>
                          <a:ea typeface="等线" panose="02010600030101010101" pitchFamily="2" charset="-122"/>
                        </a:rPr>
                        <a:t>人</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交通补助，带薪年假，部门团建，零食下午茶，补充医疗保险，员工旅游，专业培训，定期体检，全勤奖，俱乐部，节日福利，五险一金</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数据预处理</a:t>
            </a:r>
            <a:endParaRPr lang="zh-CN" altLang="en-US" dirty="0"/>
          </a:p>
        </p:txBody>
      </p:sp>
      <p:sp>
        <p:nvSpPr>
          <p:cNvPr id="23" name="任意多边形: 形状 22"/>
          <p:cNvSpPr/>
          <p:nvPr/>
        </p:nvSpPr>
        <p:spPr>
          <a:xfrm>
            <a:off x="0" y="1675692"/>
            <a:ext cx="12192000" cy="3786015"/>
          </a:xfrm>
          <a:custGeom>
            <a:avLst/>
            <a:gdLst>
              <a:gd name="connsiteX0" fmla="*/ 0 w 12192000"/>
              <a:gd name="connsiteY0" fmla="*/ 0 h 3022805"/>
              <a:gd name="connsiteX1" fmla="*/ 493557 w 12192000"/>
              <a:gd name="connsiteY1" fmla="*/ 44929 h 3022805"/>
              <a:gd name="connsiteX2" fmla="*/ 6096002 w 12192000"/>
              <a:gd name="connsiteY2" fmla="*/ 253256 h 3022805"/>
              <a:gd name="connsiteX3" fmla="*/ 11698446 w 12192000"/>
              <a:gd name="connsiteY3" fmla="*/ 44929 h 3022805"/>
              <a:gd name="connsiteX4" fmla="*/ 12192000 w 12192000"/>
              <a:gd name="connsiteY4" fmla="*/ 0 h 3022805"/>
              <a:gd name="connsiteX5" fmla="*/ 12192000 w 12192000"/>
              <a:gd name="connsiteY5" fmla="*/ 3022804 h 3022805"/>
              <a:gd name="connsiteX6" fmla="*/ 11698446 w 12192000"/>
              <a:gd name="connsiteY6" fmla="*/ 2977875 h 3022805"/>
              <a:gd name="connsiteX7" fmla="*/ 6096002 w 12192000"/>
              <a:gd name="connsiteY7" fmla="*/ 2769548 h 3022805"/>
              <a:gd name="connsiteX8" fmla="*/ 493557 w 12192000"/>
              <a:gd name="connsiteY8" fmla="*/ 2977875 h 3022805"/>
              <a:gd name="connsiteX9" fmla="*/ 0 w 12192000"/>
              <a:gd name="connsiteY9" fmla="*/ 3022805 h 302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022805">
                <a:moveTo>
                  <a:pt x="0" y="0"/>
                </a:moveTo>
                <a:lnTo>
                  <a:pt x="493557" y="44929"/>
                </a:lnTo>
                <a:cubicBezTo>
                  <a:pt x="2092807" y="176456"/>
                  <a:pt x="4020729" y="253256"/>
                  <a:pt x="6096002" y="253256"/>
                </a:cubicBezTo>
                <a:cubicBezTo>
                  <a:pt x="8171274" y="253256"/>
                  <a:pt x="10099196" y="176456"/>
                  <a:pt x="11698446" y="44929"/>
                </a:cubicBezTo>
                <a:lnTo>
                  <a:pt x="12192000" y="0"/>
                </a:lnTo>
                <a:lnTo>
                  <a:pt x="12192000" y="3022804"/>
                </a:lnTo>
                <a:lnTo>
                  <a:pt x="11698446" y="2977875"/>
                </a:lnTo>
                <a:cubicBezTo>
                  <a:pt x="10099196" y="2846348"/>
                  <a:pt x="8171274" y="2769548"/>
                  <a:pt x="6096002" y="2769548"/>
                </a:cubicBezTo>
                <a:cubicBezTo>
                  <a:pt x="4020729" y="2769548"/>
                  <a:pt x="2092807" y="2846348"/>
                  <a:pt x="493557" y="2977875"/>
                </a:cubicBezTo>
                <a:lnTo>
                  <a:pt x="0" y="30228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24" name="任意多边形: 形状 23"/>
          <p:cNvSpPr/>
          <p:nvPr/>
        </p:nvSpPr>
        <p:spPr>
          <a:xfrm>
            <a:off x="0" y="1812538"/>
            <a:ext cx="12192000" cy="3472412"/>
          </a:xfrm>
          <a:custGeom>
            <a:avLst/>
            <a:gdLst>
              <a:gd name="connsiteX0" fmla="*/ 0 w 12192000"/>
              <a:gd name="connsiteY0" fmla="*/ 0 h 3022805"/>
              <a:gd name="connsiteX1" fmla="*/ 493557 w 12192000"/>
              <a:gd name="connsiteY1" fmla="*/ 44929 h 3022805"/>
              <a:gd name="connsiteX2" fmla="*/ 6096002 w 12192000"/>
              <a:gd name="connsiteY2" fmla="*/ 253256 h 3022805"/>
              <a:gd name="connsiteX3" fmla="*/ 11698446 w 12192000"/>
              <a:gd name="connsiteY3" fmla="*/ 44929 h 3022805"/>
              <a:gd name="connsiteX4" fmla="*/ 12192000 w 12192000"/>
              <a:gd name="connsiteY4" fmla="*/ 0 h 3022805"/>
              <a:gd name="connsiteX5" fmla="*/ 12192000 w 12192000"/>
              <a:gd name="connsiteY5" fmla="*/ 3022804 h 3022805"/>
              <a:gd name="connsiteX6" fmla="*/ 11698446 w 12192000"/>
              <a:gd name="connsiteY6" fmla="*/ 2977875 h 3022805"/>
              <a:gd name="connsiteX7" fmla="*/ 6096002 w 12192000"/>
              <a:gd name="connsiteY7" fmla="*/ 2769548 h 3022805"/>
              <a:gd name="connsiteX8" fmla="*/ 493557 w 12192000"/>
              <a:gd name="connsiteY8" fmla="*/ 2977875 h 3022805"/>
              <a:gd name="connsiteX9" fmla="*/ 0 w 12192000"/>
              <a:gd name="connsiteY9" fmla="*/ 3022805 h 302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022805">
                <a:moveTo>
                  <a:pt x="0" y="0"/>
                </a:moveTo>
                <a:lnTo>
                  <a:pt x="493557" y="44929"/>
                </a:lnTo>
                <a:cubicBezTo>
                  <a:pt x="2092807" y="176456"/>
                  <a:pt x="4020729" y="253256"/>
                  <a:pt x="6096002" y="253256"/>
                </a:cubicBezTo>
                <a:cubicBezTo>
                  <a:pt x="8171274" y="253256"/>
                  <a:pt x="10099196" y="176456"/>
                  <a:pt x="11698446" y="44929"/>
                </a:cubicBezTo>
                <a:lnTo>
                  <a:pt x="12192000" y="0"/>
                </a:lnTo>
                <a:lnTo>
                  <a:pt x="12192000" y="3022804"/>
                </a:lnTo>
                <a:lnTo>
                  <a:pt x="11698446" y="2977875"/>
                </a:lnTo>
                <a:cubicBezTo>
                  <a:pt x="10099196" y="2846348"/>
                  <a:pt x="8171274" y="2769548"/>
                  <a:pt x="6096002" y="2769548"/>
                </a:cubicBezTo>
                <a:cubicBezTo>
                  <a:pt x="4020729" y="2769548"/>
                  <a:pt x="2092807" y="2846348"/>
                  <a:pt x="493557" y="2977875"/>
                </a:cubicBezTo>
                <a:lnTo>
                  <a:pt x="0" y="3022805"/>
                </a:lnTo>
                <a:close/>
              </a:path>
            </a:pathLst>
          </a:cu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25" name="任意多边形: 形状 24"/>
          <p:cNvSpPr/>
          <p:nvPr/>
        </p:nvSpPr>
        <p:spPr>
          <a:xfrm>
            <a:off x="0" y="1799344"/>
            <a:ext cx="12192000" cy="3492151"/>
          </a:xfrm>
          <a:custGeom>
            <a:avLst/>
            <a:gdLst>
              <a:gd name="connsiteX0" fmla="*/ 0 w 12192000"/>
              <a:gd name="connsiteY0" fmla="*/ 0 h 3022805"/>
              <a:gd name="connsiteX1" fmla="*/ 493557 w 12192000"/>
              <a:gd name="connsiteY1" fmla="*/ 44929 h 3022805"/>
              <a:gd name="connsiteX2" fmla="*/ 6096002 w 12192000"/>
              <a:gd name="connsiteY2" fmla="*/ 253256 h 3022805"/>
              <a:gd name="connsiteX3" fmla="*/ 11698446 w 12192000"/>
              <a:gd name="connsiteY3" fmla="*/ 44929 h 3022805"/>
              <a:gd name="connsiteX4" fmla="*/ 12192000 w 12192000"/>
              <a:gd name="connsiteY4" fmla="*/ 0 h 3022805"/>
              <a:gd name="connsiteX5" fmla="*/ 12192000 w 12192000"/>
              <a:gd name="connsiteY5" fmla="*/ 3022804 h 3022805"/>
              <a:gd name="connsiteX6" fmla="*/ 11698446 w 12192000"/>
              <a:gd name="connsiteY6" fmla="*/ 2977875 h 3022805"/>
              <a:gd name="connsiteX7" fmla="*/ 6096002 w 12192000"/>
              <a:gd name="connsiteY7" fmla="*/ 2769548 h 3022805"/>
              <a:gd name="connsiteX8" fmla="*/ 493557 w 12192000"/>
              <a:gd name="connsiteY8" fmla="*/ 2977875 h 3022805"/>
              <a:gd name="connsiteX9" fmla="*/ 0 w 12192000"/>
              <a:gd name="connsiteY9" fmla="*/ 3022805 h 302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022805">
                <a:moveTo>
                  <a:pt x="0" y="0"/>
                </a:moveTo>
                <a:lnTo>
                  <a:pt x="493557" y="44929"/>
                </a:lnTo>
                <a:cubicBezTo>
                  <a:pt x="2092807" y="176456"/>
                  <a:pt x="4020729" y="253256"/>
                  <a:pt x="6096002" y="253256"/>
                </a:cubicBezTo>
                <a:cubicBezTo>
                  <a:pt x="8171274" y="253256"/>
                  <a:pt x="10099196" y="176456"/>
                  <a:pt x="11698446" y="44929"/>
                </a:cubicBezTo>
                <a:lnTo>
                  <a:pt x="12192000" y="0"/>
                </a:lnTo>
                <a:lnTo>
                  <a:pt x="12192000" y="3022804"/>
                </a:lnTo>
                <a:lnTo>
                  <a:pt x="11698446" y="2977875"/>
                </a:lnTo>
                <a:cubicBezTo>
                  <a:pt x="10099196" y="2846348"/>
                  <a:pt x="8171274" y="2769548"/>
                  <a:pt x="6096002" y="2769548"/>
                </a:cubicBezTo>
                <a:cubicBezTo>
                  <a:pt x="4020729" y="2769548"/>
                  <a:pt x="2092807" y="2846348"/>
                  <a:pt x="493557" y="2977875"/>
                </a:cubicBezTo>
                <a:lnTo>
                  <a:pt x="0" y="3022805"/>
                </a:lnTo>
                <a:close/>
              </a:path>
            </a:pathLst>
          </a:cu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26" name="Freeform 5"/>
          <p:cNvSpPr>
            <a:spLocks noEditPoints="1"/>
          </p:cNvSpPr>
          <p:nvPr/>
        </p:nvSpPr>
        <p:spPr bwMode="auto">
          <a:xfrm>
            <a:off x="589644" y="2541993"/>
            <a:ext cx="3350331" cy="2170573"/>
          </a:xfrm>
          <a:custGeom>
            <a:avLst/>
            <a:gdLst>
              <a:gd name="T0" fmla="*/ 1180 w 3270"/>
              <a:gd name="T1" fmla="*/ 1955 h 2123"/>
              <a:gd name="T2" fmla="*/ 890 w 3270"/>
              <a:gd name="T3" fmla="*/ 2123 h 2123"/>
              <a:gd name="T4" fmla="*/ 1134 w 3270"/>
              <a:gd name="T5" fmla="*/ 1954 h 2123"/>
              <a:gd name="T6" fmla="*/ 521 w 3270"/>
              <a:gd name="T7" fmla="*/ 285 h 2123"/>
              <a:gd name="T8" fmla="*/ 846 w 3270"/>
              <a:gd name="T9" fmla="*/ 6 h 2123"/>
              <a:gd name="T10" fmla="*/ 256 w 3270"/>
              <a:gd name="T11" fmla="*/ 977 h 2123"/>
              <a:gd name="T12" fmla="*/ 1195 w 3270"/>
              <a:gd name="T13" fmla="*/ 1943 h 2123"/>
              <a:gd name="T14" fmla="*/ 532 w 3270"/>
              <a:gd name="T15" fmla="*/ 216 h 2123"/>
              <a:gd name="T16" fmla="*/ 442 w 3270"/>
              <a:gd name="T17" fmla="*/ 336 h 2123"/>
              <a:gd name="T18" fmla="*/ 532 w 3270"/>
              <a:gd name="T19" fmla="*/ 340 h 2123"/>
              <a:gd name="T20" fmla="*/ 420 w 3270"/>
              <a:gd name="T21" fmla="*/ 494 h 2123"/>
              <a:gd name="T22" fmla="*/ 344 w 3270"/>
              <a:gd name="T23" fmla="*/ 470 h 2123"/>
              <a:gd name="T24" fmla="*/ 284 w 3270"/>
              <a:gd name="T25" fmla="*/ 608 h 2123"/>
              <a:gd name="T26" fmla="*/ 328 w 3270"/>
              <a:gd name="T27" fmla="*/ 685 h 2123"/>
              <a:gd name="T28" fmla="*/ 222 w 3270"/>
              <a:gd name="T29" fmla="*/ 772 h 2123"/>
              <a:gd name="T30" fmla="*/ 282 w 3270"/>
              <a:gd name="T31" fmla="*/ 861 h 2123"/>
              <a:gd name="T32" fmla="*/ 200 w 3270"/>
              <a:gd name="T33" fmla="*/ 938 h 2123"/>
              <a:gd name="T34" fmla="*/ 206 w 3270"/>
              <a:gd name="T35" fmla="*/ 1106 h 2123"/>
              <a:gd name="T36" fmla="*/ 284 w 3270"/>
              <a:gd name="T37" fmla="*/ 1090 h 2123"/>
              <a:gd name="T38" fmla="*/ 253 w 3270"/>
              <a:gd name="T39" fmla="*/ 1293 h 2123"/>
              <a:gd name="T40" fmla="*/ 322 w 3270"/>
              <a:gd name="T41" fmla="*/ 1431 h 2123"/>
              <a:gd name="T42" fmla="*/ 334 w 3270"/>
              <a:gd name="T43" fmla="*/ 1303 h 2123"/>
              <a:gd name="T44" fmla="*/ 422 w 3270"/>
              <a:gd name="T45" fmla="*/ 1569 h 2123"/>
              <a:gd name="T46" fmla="*/ 455 w 3270"/>
              <a:gd name="T47" fmla="*/ 1514 h 2123"/>
              <a:gd name="T48" fmla="*/ 530 w 3270"/>
              <a:gd name="T49" fmla="*/ 1716 h 2123"/>
              <a:gd name="T50" fmla="*/ 643 w 3270"/>
              <a:gd name="T51" fmla="*/ 1708 h 2123"/>
              <a:gd name="T52" fmla="*/ 685 w 3270"/>
              <a:gd name="T53" fmla="*/ 1816 h 2123"/>
              <a:gd name="T54" fmla="*/ 845 w 3270"/>
              <a:gd name="T55" fmla="*/ 1899 h 2123"/>
              <a:gd name="T56" fmla="*/ 887 w 3270"/>
              <a:gd name="T57" fmla="*/ 1854 h 2123"/>
              <a:gd name="T58" fmla="*/ 2741 w 3270"/>
              <a:gd name="T59" fmla="*/ 1660 h 2123"/>
              <a:gd name="T60" fmla="*/ 2622 w 3270"/>
              <a:gd name="T61" fmla="*/ 190 h 2123"/>
              <a:gd name="T62" fmla="*/ 2641 w 3270"/>
              <a:gd name="T63" fmla="*/ 189 h 2123"/>
              <a:gd name="T64" fmla="*/ 2749 w 3270"/>
              <a:gd name="T65" fmla="*/ 1669 h 2123"/>
              <a:gd name="T66" fmla="*/ 2403 w 3270"/>
              <a:gd name="T67" fmla="*/ 2123 h 2123"/>
              <a:gd name="T68" fmla="*/ 2244 w 3270"/>
              <a:gd name="T69" fmla="*/ 2025 h 2123"/>
              <a:gd name="T70" fmla="*/ 2075 w 3270"/>
              <a:gd name="T71" fmla="*/ 1955 h 2123"/>
              <a:gd name="T72" fmla="*/ 2738 w 3270"/>
              <a:gd name="T73" fmla="*/ 216 h 2123"/>
              <a:gd name="T74" fmla="*/ 2828 w 3270"/>
              <a:gd name="T75" fmla="*/ 336 h 2123"/>
              <a:gd name="T76" fmla="*/ 2739 w 3270"/>
              <a:gd name="T77" fmla="*/ 340 h 2123"/>
              <a:gd name="T78" fmla="*/ 2850 w 3270"/>
              <a:gd name="T79" fmla="*/ 494 h 2123"/>
              <a:gd name="T80" fmla="*/ 2926 w 3270"/>
              <a:gd name="T81" fmla="*/ 470 h 2123"/>
              <a:gd name="T82" fmla="*/ 2987 w 3270"/>
              <a:gd name="T83" fmla="*/ 608 h 2123"/>
              <a:gd name="T84" fmla="*/ 2943 w 3270"/>
              <a:gd name="T85" fmla="*/ 685 h 2123"/>
              <a:gd name="T86" fmla="*/ 3048 w 3270"/>
              <a:gd name="T87" fmla="*/ 772 h 2123"/>
              <a:gd name="T88" fmla="*/ 2988 w 3270"/>
              <a:gd name="T89" fmla="*/ 861 h 2123"/>
              <a:gd name="T90" fmla="*/ 3071 w 3270"/>
              <a:gd name="T91" fmla="*/ 938 h 2123"/>
              <a:gd name="T92" fmla="*/ 3065 w 3270"/>
              <a:gd name="T93" fmla="*/ 1106 h 2123"/>
              <a:gd name="T94" fmla="*/ 2986 w 3270"/>
              <a:gd name="T95" fmla="*/ 1090 h 2123"/>
              <a:gd name="T96" fmla="*/ 3017 w 3270"/>
              <a:gd name="T97" fmla="*/ 1293 h 2123"/>
              <a:gd name="T98" fmla="*/ 2949 w 3270"/>
              <a:gd name="T99" fmla="*/ 1431 h 2123"/>
              <a:gd name="T100" fmla="*/ 2937 w 3270"/>
              <a:gd name="T101" fmla="*/ 1303 h 2123"/>
              <a:gd name="T102" fmla="*/ 2848 w 3270"/>
              <a:gd name="T103" fmla="*/ 1569 h 2123"/>
              <a:gd name="T104" fmla="*/ 2816 w 3270"/>
              <a:gd name="T105" fmla="*/ 1514 h 2123"/>
              <a:gd name="T106" fmla="*/ 2740 w 3270"/>
              <a:gd name="T107" fmla="*/ 1716 h 2123"/>
              <a:gd name="T108" fmla="*/ 2627 w 3270"/>
              <a:gd name="T109" fmla="*/ 1708 h 2123"/>
              <a:gd name="T110" fmla="*/ 2585 w 3270"/>
              <a:gd name="T111" fmla="*/ 1816 h 2123"/>
              <a:gd name="T112" fmla="*/ 2425 w 3270"/>
              <a:gd name="T113" fmla="*/ 1899 h 2123"/>
              <a:gd name="T114" fmla="*/ 2582 w 3270"/>
              <a:gd name="T115" fmla="*/ 1583 h 2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70" h="2123">
                <a:moveTo>
                  <a:pt x="1195" y="1955"/>
                </a:moveTo>
                <a:cubicBezTo>
                  <a:pt x="1191" y="1955"/>
                  <a:pt x="1191" y="1955"/>
                  <a:pt x="1191" y="1955"/>
                </a:cubicBezTo>
                <a:cubicBezTo>
                  <a:pt x="1188" y="1955"/>
                  <a:pt x="1184" y="1955"/>
                  <a:pt x="1180" y="1955"/>
                </a:cubicBezTo>
                <a:cubicBezTo>
                  <a:pt x="1146" y="1964"/>
                  <a:pt x="1046" y="2014"/>
                  <a:pt x="1026" y="2025"/>
                </a:cubicBezTo>
                <a:cubicBezTo>
                  <a:pt x="1006" y="2037"/>
                  <a:pt x="973" y="2057"/>
                  <a:pt x="955" y="2070"/>
                </a:cubicBezTo>
                <a:cubicBezTo>
                  <a:pt x="932" y="2087"/>
                  <a:pt x="913" y="2107"/>
                  <a:pt x="890" y="2123"/>
                </a:cubicBezTo>
                <a:cubicBezTo>
                  <a:pt x="867" y="2123"/>
                  <a:pt x="867" y="2123"/>
                  <a:pt x="867" y="2123"/>
                </a:cubicBezTo>
                <a:cubicBezTo>
                  <a:pt x="863" y="2119"/>
                  <a:pt x="857" y="2117"/>
                  <a:pt x="857" y="2110"/>
                </a:cubicBezTo>
                <a:cubicBezTo>
                  <a:pt x="857" y="2083"/>
                  <a:pt x="1048" y="1981"/>
                  <a:pt x="1134" y="1954"/>
                </a:cubicBezTo>
                <a:cubicBezTo>
                  <a:pt x="895" y="1939"/>
                  <a:pt x="680" y="1833"/>
                  <a:pt x="521" y="1669"/>
                </a:cubicBezTo>
                <a:cubicBezTo>
                  <a:pt x="349" y="1492"/>
                  <a:pt x="243" y="1247"/>
                  <a:pt x="243" y="977"/>
                </a:cubicBezTo>
                <a:cubicBezTo>
                  <a:pt x="243" y="707"/>
                  <a:pt x="349" y="462"/>
                  <a:pt x="521" y="285"/>
                </a:cubicBezTo>
                <a:cubicBezTo>
                  <a:pt x="554" y="250"/>
                  <a:pt x="591" y="218"/>
                  <a:pt x="629" y="189"/>
                </a:cubicBezTo>
                <a:cubicBezTo>
                  <a:pt x="628" y="189"/>
                  <a:pt x="627" y="188"/>
                  <a:pt x="626" y="188"/>
                </a:cubicBezTo>
                <a:cubicBezTo>
                  <a:pt x="638" y="33"/>
                  <a:pt x="706" y="64"/>
                  <a:pt x="846" y="6"/>
                </a:cubicBezTo>
                <a:cubicBezTo>
                  <a:pt x="852" y="64"/>
                  <a:pt x="755" y="188"/>
                  <a:pt x="648" y="190"/>
                </a:cubicBezTo>
                <a:cubicBezTo>
                  <a:pt x="606" y="221"/>
                  <a:pt x="566" y="256"/>
                  <a:pt x="530" y="293"/>
                </a:cubicBezTo>
                <a:cubicBezTo>
                  <a:pt x="360" y="468"/>
                  <a:pt x="256" y="710"/>
                  <a:pt x="256" y="977"/>
                </a:cubicBezTo>
                <a:cubicBezTo>
                  <a:pt x="256" y="1244"/>
                  <a:pt x="360" y="1485"/>
                  <a:pt x="530" y="1660"/>
                </a:cubicBezTo>
                <a:cubicBezTo>
                  <a:pt x="699" y="1835"/>
                  <a:pt x="933" y="1943"/>
                  <a:pt x="1191" y="1943"/>
                </a:cubicBezTo>
                <a:cubicBezTo>
                  <a:pt x="1195" y="1943"/>
                  <a:pt x="1195" y="1943"/>
                  <a:pt x="1195" y="1943"/>
                </a:cubicBezTo>
                <a:moveTo>
                  <a:pt x="532" y="216"/>
                </a:moveTo>
                <a:cubicBezTo>
                  <a:pt x="632" y="150"/>
                  <a:pt x="586" y="116"/>
                  <a:pt x="573" y="0"/>
                </a:cubicBezTo>
                <a:cubicBezTo>
                  <a:pt x="529" y="18"/>
                  <a:pt x="477" y="144"/>
                  <a:pt x="532" y="216"/>
                </a:cubicBezTo>
                <a:close/>
                <a:moveTo>
                  <a:pt x="442" y="336"/>
                </a:moveTo>
                <a:cubicBezTo>
                  <a:pt x="525" y="249"/>
                  <a:pt x="473" y="226"/>
                  <a:pt x="434" y="116"/>
                </a:cubicBezTo>
                <a:cubicBezTo>
                  <a:pt x="396" y="144"/>
                  <a:pt x="373" y="278"/>
                  <a:pt x="442" y="336"/>
                </a:cubicBezTo>
                <a:close/>
                <a:moveTo>
                  <a:pt x="532" y="340"/>
                </a:moveTo>
                <a:cubicBezTo>
                  <a:pt x="614" y="370"/>
                  <a:pt x="716" y="285"/>
                  <a:pt x="720" y="239"/>
                </a:cubicBezTo>
                <a:cubicBezTo>
                  <a:pt x="609" y="261"/>
                  <a:pt x="563" y="228"/>
                  <a:pt x="532" y="340"/>
                </a:cubicBezTo>
                <a:close/>
                <a:moveTo>
                  <a:pt x="420" y="494"/>
                </a:moveTo>
                <a:cubicBezTo>
                  <a:pt x="505" y="515"/>
                  <a:pt x="598" y="421"/>
                  <a:pt x="598" y="374"/>
                </a:cubicBezTo>
                <a:cubicBezTo>
                  <a:pt x="489" y="407"/>
                  <a:pt x="441" y="378"/>
                  <a:pt x="420" y="494"/>
                </a:cubicBezTo>
                <a:close/>
                <a:moveTo>
                  <a:pt x="344" y="470"/>
                </a:moveTo>
                <a:cubicBezTo>
                  <a:pt x="431" y="380"/>
                  <a:pt x="376" y="356"/>
                  <a:pt x="336" y="241"/>
                </a:cubicBezTo>
                <a:cubicBezTo>
                  <a:pt x="296" y="270"/>
                  <a:pt x="273" y="409"/>
                  <a:pt x="344" y="470"/>
                </a:cubicBezTo>
                <a:close/>
                <a:moveTo>
                  <a:pt x="284" y="608"/>
                </a:moveTo>
                <a:cubicBezTo>
                  <a:pt x="333" y="493"/>
                  <a:pt x="273" y="490"/>
                  <a:pt x="195" y="396"/>
                </a:cubicBezTo>
                <a:cubicBezTo>
                  <a:pt x="168" y="438"/>
                  <a:pt x="195" y="577"/>
                  <a:pt x="284" y="608"/>
                </a:cubicBezTo>
                <a:close/>
                <a:moveTo>
                  <a:pt x="328" y="685"/>
                </a:moveTo>
                <a:cubicBezTo>
                  <a:pt x="425" y="688"/>
                  <a:pt x="504" y="565"/>
                  <a:pt x="493" y="514"/>
                </a:cubicBezTo>
                <a:cubicBezTo>
                  <a:pt x="382" y="575"/>
                  <a:pt x="323" y="555"/>
                  <a:pt x="328" y="685"/>
                </a:cubicBezTo>
                <a:close/>
                <a:moveTo>
                  <a:pt x="222" y="772"/>
                </a:moveTo>
                <a:cubicBezTo>
                  <a:pt x="279" y="642"/>
                  <a:pt x="211" y="639"/>
                  <a:pt x="122" y="532"/>
                </a:cubicBezTo>
                <a:cubicBezTo>
                  <a:pt x="91" y="579"/>
                  <a:pt x="122" y="737"/>
                  <a:pt x="222" y="772"/>
                </a:cubicBezTo>
                <a:close/>
                <a:moveTo>
                  <a:pt x="282" y="861"/>
                </a:moveTo>
                <a:cubicBezTo>
                  <a:pt x="379" y="853"/>
                  <a:pt x="444" y="722"/>
                  <a:pt x="428" y="673"/>
                </a:cubicBezTo>
                <a:cubicBezTo>
                  <a:pt x="325" y="745"/>
                  <a:pt x="264" y="732"/>
                  <a:pt x="282" y="861"/>
                </a:cubicBezTo>
                <a:close/>
                <a:moveTo>
                  <a:pt x="200" y="938"/>
                </a:moveTo>
                <a:cubicBezTo>
                  <a:pt x="90" y="921"/>
                  <a:pt x="28" y="765"/>
                  <a:pt x="52" y="711"/>
                </a:cubicBezTo>
                <a:cubicBezTo>
                  <a:pt x="162" y="803"/>
                  <a:pt x="232" y="794"/>
                  <a:pt x="200" y="938"/>
                </a:cubicBezTo>
                <a:close/>
                <a:moveTo>
                  <a:pt x="206" y="1106"/>
                </a:moveTo>
                <a:cubicBezTo>
                  <a:pt x="216" y="952"/>
                  <a:pt x="145" y="973"/>
                  <a:pt x="15" y="897"/>
                </a:cubicBezTo>
                <a:cubicBezTo>
                  <a:pt x="0" y="956"/>
                  <a:pt x="90" y="1107"/>
                  <a:pt x="206" y="1106"/>
                </a:cubicBezTo>
                <a:close/>
                <a:moveTo>
                  <a:pt x="284" y="1090"/>
                </a:moveTo>
                <a:cubicBezTo>
                  <a:pt x="402" y="1062"/>
                  <a:pt x="457" y="888"/>
                  <a:pt x="427" y="831"/>
                </a:cubicBezTo>
                <a:cubicBezTo>
                  <a:pt x="314" y="940"/>
                  <a:pt x="237" y="935"/>
                  <a:pt x="284" y="1090"/>
                </a:cubicBezTo>
                <a:close/>
                <a:moveTo>
                  <a:pt x="253" y="1293"/>
                </a:moveTo>
                <a:cubicBezTo>
                  <a:pt x="236" y="1129"/>
                  <a:pt x="165" y="1164"/>
                  <a:pt x="16" y="1107"/>
                </a:cubicBezTo>
                <a:cubicBezTo>
                  <a:pt x="11" y="1173"/>
                  <a:pt x="132" y="1314"/>
                  <a:pt x="253" y="1293"/>
                </a:cubicBezTo>
                <a:close/>
                <a:moveTo>
                  <a:pt x="322" y="1431"/>
                </a:moveTo>
                <a:cubicBezTo>
                  <a:pt x="238" y="1290"/>
                  <a:pt x="188" y="1351"/>
                  <a:pt x="29" y="1361"/>
                </a:cubicBezTo>
                <a:cubicBezTo>
                  <a:pt x="51" y="1423"/>
                  <a:pt x="220" y="1501"/>
                  <a:pt x="322" y="1431"/>
                </a:cubicBezTo>
                <a:close/>
                <a:moveTo>
                  <a:pt x="334" y="1303"/>
                </a:moveTo>
                <a:cubicBezTo>
                  <a:pt x="447" y="1259"/>
                  <a:pt x="477" y="1077"/>
                  <a:pt x="439" y="1024"/>
                </a:cubicBezTo>
                <a:cubicBezTo>
                  <a:pt x="342" y="1149"/>
                  <a:pt x="264" y="1156"/>
                  <a:pt x="334" y="1303"/>
                </a:cubicBezTo>
                <a:close/>
                <a:moveTo>
                  <a:pt x="422" y="1569"/>
                </a:moveTo>
                <a:cubicBezTo>
                  <a:pt x="310" y="1448"/>
                  <a:pt x="275" y="1518"/>
                  <a:pt x="121" y="1562"/>
                </a:cubicBezTo>
                <a:cubicBezTo>
                  <a:pt x="156" y="1617"/>
                  <a:pt x="338" y="1658"/>
                  <a:pt x="422" y="1569"/>
                </a:cubicBezTo>
                <a:close/>
                <a:moveTo>
                  <a:pt x="455" y="1514"/>
                </a:moveTo>
                <a:cubicBezTo>
                  <a:pt x="543" y="1438"/>
                  <a:pt x="513" y="1265"/>
                  <a:pt x="463" y="1229"/>
                </a:cubicBezTo>
                <a:cubicBezTo>
                  <a:pt x="414" y="1372"/>
                  <a:pt x="346" y="1403"/>
                  <a:pt x="455" y="1514"/>
                </a:cubicBezTo>
                <a:close/>
                <a:moveTo>
                  <a:pt x="530" y="1716"/>
                </a:moveTo>
                <a:cubicBezTo>
                  <a:pt x="419" y="1595"/>
                  <a:pt x="383" y="1666"/>
                  <a:pt x="229" y="1709"/>
                </a:cubicBezTo>
                <a:cubicBezTo>
                  <a:pt x="264" y="1765"/>
                  <a:pt x="446" y="1806"/>
                  <a:pt x="530" y="1716"/>
                </a:cubicBezTo>
                <a:close/>
                <a:moveTo>
                  <a:pt x="643" y="1708"/>
                </a:moveTo>
                <a:cubicBezTo>
                  <a:pt x="703" y="1599"/>
                  <a:pt x="607" y="1437"/>
                  <a:pt x="543" y="1420"/>
                </a:cubicBezTo>
                <a:cubicBezTo>
                  <a:pt x="549" y="1582"/>
                  <a:pt x="492" y="1638"/>
                  <a:pt x="643" y="1708"/>
                </a:cubicBezTo>
                <a:close/>
                <a:moveTo>
                  <a:pt x="685" y="1816"/>
                </a:moveTo>
                <a:cubicBezTo>
                  <a:pt x="538" y="1721"/>
                  <a:pt x="520" y="1803"/>
                  <a:pt x="372" y="1889"/>
                </a:cubicBezTo>
                <a:cubicBezTo>
                  <a:pt x="423" y="1937"/>
                  <a:pt x="622" y="1932"/>
                  <a:pt x="685" y="1816"/>
                </a:cubicBezTo>
                <a:close/>
                <a:moveTo>
                  <a:pt x="845" y="1899"/>
                </a:moveTo>
                <a:cubicBezTo>
                  <a:pt x="685" y="1836"/>
                  <a:pt x="683" y="1918"/>
                  <a:pt x="558" y="2029"/>
                </a:cubicBezTo>
                <a:cubicBezTo>
                  <a:pt x="616" y="2065"/>
                  <a:pt x="806" y="2022"/>
                  <a:pt x="845" y="1899"/>
                </a:cubicBezTo>
                <a:close/>
                <a:moveTo>
                  <a:pt x="887" y="1854"/>
                </a:moveTo>
                <a:cubicBezTo>
                  <a:pt x="915" y="1719"/>
                  <a:pt x="761" y="1580"/>
                  <a:pt x="688" y="1583"/>
                </a:cubicBezTo>
                <a:cubicBezTo>
                  <a:pt x="747" y="1752"/>
                  <a:pt x="706" y="1829"/>
                  <a:pt x="887" y="1854"/>
                </a:cubicBezTo>
                <a:close/>
                <a:moveTo>
                  <a:pt x="2075" y="1943"/>
                </a:moveTo>
                <a:cubicBezTo>
                  <a:pt x="2079" y="1943"/>
                  <a:pt x="2079" y="1943"/>
                  <a:pt x="2079" y="1943"/>
                </a:cubicBezTo>
                <a:cubicBezTo>
                  <a:pt x="2337" y="1943"/>
                  <a:pt x="2571" y="1835"/>
                  <a:pt x="2741" y="1660"/>
                </a:cubicBezTo>
                <a:cubicBezTo>
                  <a:pt x="2910" y="1485"/>
                  <a:pt x="3015" y="1244"/>
                  <a:pt x="3015" y="977"/>
                </a:cubicBezTo>
                <a:cubicBezTo>
                  <a:pt x="3015" y="710"/>
                  <a:pt x="2910" y="468"/>
                  <a:pt x="2741" y="293"/>
                </a:cubicBezTo>
                <a:cubicBezTo>
                  <a:pt x="2704" y="256"/>
                  <a:pt x="2664" y="221"/>
                  <a:pt x="2622" y="190"/>
                </a:cubicBezTo>
                <a:cubicBezTo>
                  <a:pt x="2515" y="188"/>
                  <a:pt x="2418" y="64"/>
                  <a:pt x="2424" y="6"/>
                </a:cubicBezTo>
                <a:cubicBezTo>
                  <a:pt x="2564" y="64"/>
                  <a:pt x="2632" y="33"/>
                  <a:pt x="2644" y="188"/>
                </a:cubicBezTo>
                <a:cubicBezTo>
                  <a:pt x="2643" y="188"/>
                  <a:pt x="2642" y="189"/>
                  <a:pt x="2641" y="189"/>
                </a:cubicBezTo>
                <a:cubicBezTo>
                  <a:pt x="2680" y="218"/>
                  <a:pt x="2716" y="250"/>
                  <a:pt x="2749" y="285"/>
                </a:cubicBezTo>
                <a:cubicBezTo>
                  <a:pt x="2921" y="462"/>
                  <a:pt x="3027" y="707"/>
                  <a:pt x="3027" y="977"/>
                </a:cubicBezTo>
                <a:cubicBezTo>
                  <a:pt x="3027" y="1247"/>
                  <a:pt x="2921" y="1492"/>
                  <a:pt x="2749" y="1669"/>
                </a:cubicBezTo>
                <a:cubicBezTo>
                  <a:pt x="2591" y="1833"/>
                  <a:pt x="2375" y="1939"/>
                  <a:pt x="2136" y="1954"/>
                </a:cubicBezTo>
                <a:cubicBezTo>
                  <a:pt x="2222" y="1981"/>
                  <a:pt x="2413" y="2083"/>
                  <a:pt x="2413" y="2110"/>
                </a:cubicBezTo>
                <a:cubicBezTo>
                  <a:pt x="2413" y="2117"/>
                  <a:pt x="2408" y="2119"/>
                  <a:pt x="2403" y="2123"/>
                </a:cubicBezTo>
                <a:cubicBezTo>
                  <a:pt x="2380" y="2123"/>
                  <a:pt x="2380" y="2123"/>
                  <a:pt x="2380" y="2123"/>
                </a:cubicBezTo>
                <a:cubicBezTo>
                  <a:pt x="2357" y="2107"/>
                  <a:pt x="2339" y="2087"/>
                  <a:pt x="2315" y="2070"/>
                </a:cubicBezTo>
                <a:cubicBezTo>
                  <a:pt x="2297" y="2057"/>
                  <a:pt x="2264" y="2037"/>
                  <a:pt x="2244" y="2025"/>
                </a:cubicBezTo>
                <a:cubicBezTo>
                  <a:pt x="2224" y="2014"/>
                  <a:pt x="2124" y="1964"/>
                  <a:pt x="2090" y="1955"/>
                </a:cubicBezTo>
                <a:cubicBezTo>
                  <a:pt x="2086" y="1955"/>
                  <a:pt x="2083" y="1955"/>
                  <a:pt x="2079" y="1955"/>
                </a:cubicBezTo>
                <a:cubicBezTo>
                  <a:pt x="2075" y="1955"/>
                  <a:pt x="2075" y="1955"/>
                  <a:pt x="2075" y="1955"/>
                </a:cubicBezTo>
                <a:moveTo>
                  <a:pt x="2738" y="216"/>
                </a:moveTo>
                <a:cubicBezTo>
                  <a:pt x="2793" y="144"/>
                  <a:pt x="2741" y="18"/>
                  <a:pt x="2697" y="0"/>
                </a:cubicBezTo>
                <a:cubicBezTo>
                  <a:pt x="2684" y="116"/>
                  <a:pt x="2638" y="150"/>
                  <a:pt x="2738" y="216"/>
                </a:cubicBezTo>
                <a:close/>
                <a:moveTo>
                  <a:pt x="2828" y="336"/>
                </a:moveTo>
                <a:cubicBezTo>
                  <a:pt x="2897" y="278"/>
                  <a:pt x="2875" y="144"/>
                  <a:pt x="2836" y="116"/>
                </a:cubicBezTo>
                <a:cubicBezTo>
                  <a:pt x="2798" y="226"/>
                  <a:pt x="2745" y="249"/>
                  <a:pt x="2828" y="336"/>
                </a:cubicBezTo>
                <a:close/>
                <a:moveTo>
                  <a:pt x="2739" y="340"/>
                </a:moveTo>
                <a:cubicBezTo>
                  <a:pt x="2707" y="228"/>
                  <a:pt x="2662" y="261"/>
                  <a:pt x="2550" y="239"/>
                </a:cubicBezTo>
                <a:cubicBezTo>
                  <a:pt x="2554" y="285"/>
                  <a:pt x="2656" y="370"/>
                  <a:pt x="2739" y="340"/>
                </a:cubicBezTo>
                <a:close/>
                <a:moveTo>
                  <a:pt x="2850" y="494"/>
                </a:moveTo>
                <a:cubicBezTo>
                  <a:pt x="2829" y="378"/>
                  <a:pt x="2781" y="407"/>
                  <a:pt x="2672" y="374"/>
                </a:cubicBezTo>
                <a:cubicBezTo>
                  <a:pt x="2672" y="421"/>
                  <a:pt x="2765" y="515"/>
                  <a:pt x="2850" y="494"/>
                </a:cubicBezTo>
                <a:close/>
                <a:moveTo>
                  <a:pt x="2926" y="470"/>
                </a:moveTo>
                <a:cubicBezTo>
                  <a:pt x="2998" y="409"/>
                  <a:pt x="2974" y="270"/>
                  <a:pt x="2934" y="241"/>
                </a:cubicBezTo>
                <a:cubicBezTo>
                  <a:pt x="2894" y="356"/>
                  <a:pt x="2839" y="380"/>
                  <a:pt x="2926" y="470"/>
                </a:cubicBezTo>
                <a:close/>
                <a:moveTo>
                  <a:pt x="2987" y="608"/>
                </a:moveTo>
                <a:cubicBezTo>
                  <a:pt x="3075" y="577"/>
                  <a:pt x="3103" y="438"/>
                  <a:pt x="3075" y="396"/>
                </a:cubicBezTo>
                <a:cubicBezTo>
                  <a:pt x="2997" y="490"/>
                  <a:pt x="2937" y="493"/>
                  <a:pt x="2987" y="608"/>
                </a:cubicBezTo>
                <a:close/>
                <a:moveTo>
                  <a:pt x="2943" y="685"/>
                </a:moveTo>
                <a:cubicBezTo>
                  <a:pt x="2947" y="555"/>
                  <a:pt x="2888" y="575"/>
                  <a:pt x="2777" y="514"/>
                </a:cubicBezTo>
                <a:cubicBezTo>
                  <a:pt x="2766" y="565"/>
                  <a:pt x="2846" y="688"/>
                  <a:pt x="2943" y="685"/>
                </a:cubicBezTo>
                <a:close/>
                <a:moveTo>
                  <a:pt x="3048" y="772"/>
                </a:moveTo>
                <a:cubicBezTo>
                  <a:pt x="3148" y="737"/>
                  <a:pt x="3179" y="579"/>
                  <a:pt x="3148" y="532"/>
                </a:cubicBezTo>
                <a:cubicBezTo>
                  <a:pt x="3060" y="639"/>
                  <a:pt x="2992" y="642"/>
                  <a:pt x="3048" y="772"/>
                </a:cubicBezTo>
                <a:close/>
                <a:moveTo>
                  <a:pt x="2988" y="861"/>
                </a:moveTo>
                <a:cubicBezTo>
                  <a:pt x="3007" y="732"/>
                  <a:pt x="2946" y="745"/>
                  <a:pt x="2843" y="673"/>
                </a:cubicBezTo>
                <a:cubicBezTo>
                  <a:pt x="2826" y="722"/>
                  <a:pt x="2891" y="853"/>
                  <a:pt x="2988" y="861"/>
                </a:cubicBezTo>
                <a:close/>
                <a:moveTo>
                  <a:pt x="3071" y="938"/>
                </a:moveTo>
                <a:cubicBezTo>
                  <a:pt x="3038" y="794"/>
                  <a:pt x="3108" y="803"/>
                  <a:pt x="3219" y="711"/>
                </a:cubicBezTo>
                <a:cubicBezTo>
                  <a:pt x="3242" y="765"/>
                  <a:pt x="3180" y="921"/>
                  <a:pt x="3071" y="938"/>
                </a:cubicBezTo>
                <a:close/>
                <a:moveTo>
                  <a:pt x="3065" y="1106"/>
                </a:moveTo>
                <a:cubicBezTo>
                  <a:pt x="3180" y="1107"/>
                  <a:pt x="3270" y="956"/>
                  <a:pt x="3255" y="897"/>
                </a:cubicBezTo>
                <a:cubicBezTo>
                  <a:pt x="3126" y="973"/>
                  <a:pt x="3055" y="952"/>
                  <a:pt x="3065" y="1106"/>
                </a:cubicBezTo>
                <a:close/>
                <a:moveTo>
                  <a:pt x="2986" y="1090"/>
                </a:moveTo>
                <a:cubicBezTo>
                  <a:pt x="3034" y="935"/>
                  <a:pt x="2956" y="940"/>
                  <a:pt x="2843" y="831"/>
                </a:cubicBezTo>
                <a:cubicBezTo>
                  <a:pt x="2814" y="888"/>
                  <a:pt x="2868" y="1062"/>
                  <a:pt x="2986" y="1090"/>
                </a:cubicBezTo>
                <a:close/>
                <a:moveTo>
                  <a:pt x="3017" y="1293"/>
                </a:moveTo>
                <a:cubicBezTo>
                  <a:pt x="3138" y="1314"/>
                  <a:pt x="3259" y="1173"/>
                  <a:pt x="3254" y="1107"/>
                </a:cubicBezTo>
                <a:cubicBezTo>
                  <a:pt x="3105" y="1164"/>
                  <a:pt x="3034" y="1129"/>
                  <a:pt x="3017" y="1293"/>
                </a:cubicBezTo>
                <a:close/>
                <a:moveTo>
                  <a:pt x="2949" y="1431"/>
                </a:moveTo>
                <a:cubicBezTo>
                  <a:pt x="3050" y="1501"/>
                  <a:pt x="3219" y="1423"/>
                  <a:pt x="3242" y="1361"/>
                </a:cubicBezTo>
                <a:cubicBezTo>
                  <a:pt x="3082" y="1351"/>
                  <a:pt x="3032" y="1290"/>
                  <a:pt x="2949" y="1431"/>
                </a:cubicBezTo>
                <a:close/>
                <a:moveTo>
                  <a:pt x="2937" y="1303"/>
                </a:moveTo>
                <a:cubicBezTo>
                  <a:pt x="3006" y="1156"/>
                  <a:pt x="2928" y="1149"/>
                  <a:pt x="2832" y="1024"/>
                </a:cubicBezTo>
                <a:cubicBezTo>
                  <a:pt x="2794" y="1077"/>
                  <a:pt x="2823" y="1259"/>
                  <a:pt x="2937" y="1303"/>
                </a:cubicBezTo>
                <a:close/>
                <a:moveTo>
                  <a:pt x="2848" y="1569"/>
                </a:moveTo>
                <a:cubicBezTo>
                  <a:pt x="2933" y="1658"/>
                  <a:pt x="3114" y="1617"/>
                  <a:pt x="3149" y="1562"/>
                </a:cubicBezTo>
                <a:cubicBezTo>
                  <a:pt x="2996" y="1518"/>
                  <a:pt x="2960" y="1448"/>
                  <a:pt x="2848" y="1569"/>
                </a:cubicBezTo>
                <a:close/>
                <a:moveTo>
                  <a:pt x="2816" y="1514"/>
                </a:moveTo>
                <a:cubicBezTo>
                  <a:pt x="2924" y="1403"/>
                  <a:pt x="2856" y="1372"/>
                  <a:pt x="2808" y="1229"/>
                </a:cubicBezTo>
                <a:cubicBezTo>
                  <a:pt x="2757" y="1265"/>
                  <a:pt x="2727" y="1438"/>
                  <a:pt x="2816" y="1514"/>
                </a:cubicBezTo>
                <a:close/>
                <a:moveTo>
                  <a:pt x="2740" y="1716"/>
                </a:moveTo>
                <a:cubicBezTo>
                  <a:pt x="2824" y="1806"/>
                  <a:pt x="3006" y="1765"/>
                  <a:pt x="3041" y="1709"/>
                </a:cubicBezTo>
                <a:cubicBezTo>
                  <a:pt x="2887" y="1666"/>
                  <a:pt x="2852" y="1595"/>
                  <a:pt x="2740" y="1716"/>
                </a:cubicBezTo>
                <a:close/>
                <a:moveTo>
                  <a:pt x="2627" y="1708"/>
                </a:moveTo>
                <a:cubicBezTo>
                  <a:pt x="2778" y="1638"/>
                  <a:pt x="2721" y="1582"/>
                  <a:pt x="2728" y="1420"/>
                </a:cubicBezTo>
                <a:cubicBezTo>
                  <a:pt x="2663" y="1437"/>
                  <a:pt x="2567" y="1599"/>
                  <a:pt x="2627" y="1708"/>
                </a:cubicBezTo>
                <a:close/>
                <a:moveTo>
                  <a:pt x="2585" y="1816"/>
                </a:moveTo>
                <a:cubicBezTo>
                  <a:pt x="2648" y="1932"/>
                  <a:pt x="2848" y="1937"/>
                  <a:pt x="2898" y="1889"/>
                </a:cubicBezTo>
                <a:cubicBezTo>
                  <a:pt x="2751" y="1803"/>
                  <a:pt x="2732" y="1721"/>
                  <a:pt x="2585" y="1816"/>
                </a:cubicBezTo>
                <a:close/>
                <a:moveTo>
                  <a:pt x="2425" y="1899"/>
                </a:moveTo>
                <a:cubicBezTo>
                  <a:pt x="2464" y="2022"/>
                  <a:pt x="2654" y="2065"/>
                  <a:pt x="2712" y="2029"/>
                </a:cubicBezTo>
                <a:cubicBezTo>
                  <a:pt x="2587" y="1918"/>
                  <a:pt x="2585" y="1836"/>
                  <a:pt x="2425" y="1899"/>
                </a:cubicBezTo>
                <a:close/>
                <a:moveTo>
                  <a:pt x="2582" y="1583"/>
                </a:moveTo>
                <a:cubicBezTo>
                  <a:pt x="2509" y="1580"/>
                  <a:pt x="2355" y="1719"/>
                  <a:pt x="2383" y="1854"/>
                </a:cubicBezTo>
                <a:cubicBezTo>
                  <a:pt x="2565" y="1829"/>
                  <a:pt x="2523" y="1752"/>
                  <a:pt x="2582" y="1583"/>
                </a:cubicBezTo>
                <a:close/>
                <a:moveTo>
                  <a:pt x="2582" y="1583"/>
                </a:moveTo>
                <a:cubicBezTo>
                  <a:pt x="2582" y="1583"/>
                  <a:pt x="2582" y="1583"/>
                  <a:pt x="2582" y="1583"/>
                </a:cubicBezTo>
              </a:path>
            </a:pathLst>
          </a:custGeom>
          <a:gradFill>
            <a:gsLst>
              <a:gs pos="1948">
                <a:schemeClr val="bg1"/>
              </a:gs>
              <a:gs pos="100000">
                <a:schemeClr val="bg1"/>
              </a:gs>
            </a:gsLst>
            <a:lin ang="2700000" scaled="0"/>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阿里巴巴普惠体 B" panose="00020600040101010101" pitchFamily="18" charset="-122"/>
              <a:ea typeface="阿里巴巴普惠体 B" panose="00020600040101010101" pitchFamily="18" charset="-122"/>
              <a:cs typeface="+mn-cs"/>
            </a:endParaRPr>
          </a:p>
        </p:txBody>
      </p:sp>
      <p:grpSp>
        <p:nvGrpSpPr>
          <p:cNvPr id="27" name="组合 26"/>
          <p:cNvGrpSpPr/>
          <p:nvPr/>
        </p:nvGrpSpPr>
        <p:grpSpPr>
          <a:xfrm>
            <a:off x="1144124" y="2871361"/>
            <a:ext cx="2241367" cy="1204363"/>
            <a:chOff x="1969624" y="2580748"/>
            <a:chExt cx="2241367" cy="1204363"/>
          </a:xfrm>
        </p:grpSpPr>
        <p:sp>
          <p:nvSpPr>
            <p:cNvPr id="28" name="矩形 27"/>
            <p:cNvSpPr/>
            <p:nvPr/>
          </p:nvSpPr>
          <p:spPr>
            <a:xfrm>
              <a:off x="2824048" y="2580748"/>
              <a:ext cx="532518" cy="646331"/>
            </a:xfrm>
            <a:prstGeom prst="rect">
              <a:avLst/>
            </a:prstGeom>
          </p:spPr>
          <p:txBody>
            <a:bodyPr wrap="square">
              <a:spAutoFit/>
            </a:bodyPr>
            <a:lstStyle/>
            <a:p>
              <a:r>
                <a:rPr lang="en-US" altLang="zh-CN" sz="3600" b="1" kern="100" dirty="0">
                  <a:solidFill>
                    <a:schemeClr val="bg1"/>
                  </a:solidFill>
                  <a:ea typeface="+mj-ea"/>
                </a:rPr>
                <a:t>A</a:t>
              </a:r>
              <a:endParaRPr lang="zh-CN" altLang="en-US" sz="3600" b="1" dirty="0">
                <a:solidFill>
                  <a:schemeClr val="bg1"/>
                </a:solidFill>
                <a:ea typeface="+mj-ea"/>
              </a:endParaRPr>
            </a:p>
          </p:txBody>
        </p:sp>
        <p:sp>
          <p:nvSpPr>
            <p:cNvPr id="29" name="文本框 28"/>
            <p:cNvSpPr txBox="1"/>
            <p:nvPr/>
          </p:nvSpPr>
          <p:spPr>
            <a:xfrm>
              <a:off x="1969624" y="3323446"/>
              <a:ext cx="2241367" cy="461665"/>
            </a:xfrm>
            <a:prstGeom prst="rect">
              <a:avLst/>
            </a:prstGeom>
            <a:noFill/>
          </p:spPr>
          <p:txBody>
            <a:bodyPr wrap="square" rtlCol="0">
              <a:spAutoFit/>
            </a:bodyPr>
            <a:lstStyle/>
            <a:p>
              <a:pPr algn="ctr"/>
              <a:r>
                <a:rPr lang="zh-CN" altLang="en-US" sz="2400" spc="200" dirty="0">
                  <a:solidFill>
                    <a:schemeClr val="bg1"/>
                  </a:solidFill>
                  <a:latin typeface="+mj-ea"/>
                  <a:ea typeface="+mj-ea"/>
                </a:rPr>
                <a:t>去掉重复数据</a:t>
              </a:r>
              <a:endParaRPr lang="zh-CN" altLang="en-US" sz="2400" spc="200" dirty="0">
                <a:solidFill>
                  <a:schemeClr val="bg1"/>
                </a:solidFill>
                <a:latin typeface="+mj-ea"/>
                <a:ea typeface="+mj-ea"/>
              </a:endParaRPr>
            </a:p>
          </p:txBody>
        </p:sp>
      </p:grpSp>
      <p:grpSp>
        <p:nvGrpSpPr>
          <p:cNvPr id="30" name="组合 29"/>
          <p:cNvGrpSpPr/>
          <p:nvPr/>
        </p:nvGrpSpPr>
        <p:grpSpPr>
          <a:xfrm>
            <a:off x="8252025" y="2541993"/>
            <a:ext cx="3350331" cy="2170573"/>
            <a:chOff x="7426525" y="2343713"/>
            <a:chExt cx="3350331" cy="2170573"/>
          </a:xfrm>
        </p:grpSpPr>
        <p:sp>
          <p:nvSpPr>
            <p:cNvPr id="31" name="Freeform 5"/>
            <p:cNvSpPr>
              <a:spLocks noEditPoints="1"/>
            </p:cNvSpPr>
            <p:nvPr/>
          </p:nvSpPr>
          <p:spPr bwMode="auto">
            <a:xfrm>
              <a:off x="7426525" y="2343713"/>
              <a:ext cx="3350331" cy="2170573"/>
            </a:xfrm>
            <a:custGeom>
              <a:avLst/>
              <a:gdLst>
                <a:gd name="T0" fmla="*/ 1180 w 3270"/>
                <a:gd name="T1" fmla="*/ 1955 h 2123"/>
                <a:gd name="T2" fmla="*/ 890 w 3270"/>
                <a:gd name="T3" fmla="*/ 2123 h 2123"/>
                <a:gd name="T4" fmla="*/ 1134 w 3270"/>
                <a:gd name="T5" fmla="*/ 1954 h 2123"/>
                <a:gd name="T6" fmla="*/ 521 w 3270"/>
                <a:gd name="T7" fmla="*/ 285 h 2123"/>
                <a:gd name="T8" fmla="*/ 846 w 3270"/>
                <a:gd name="T9" fmla="*/ 6 h 2123"/>
                <a:gd name="T10" fmla="*/ 256 w 3270"/>
                <a:gd name="T11" fmla="*/ 977 h 2123"/>
                <a:gd name="T12" fmla="*/ 1195 w 3270"/>
                <a:gd name="T13" fmla="*/ 1943 h 2123"/>
                <a:gd name="T14" fmla="*/ 532 w 3270"/>
                <a:gd name="T15" fmla="*/ 216 h 2123"/>
                <a:gd name="T16" fmla="*/ 442 w 3270"/>
                <a:gd name="T17" fmla="*/ 336 h 2123"/>
                <a:gd name="T18" fmla="*/ 532 w 3270"/>
                <a:gd name="T19" fmla="*/ 340 h 2123"/>
                <a:gd name="T20" fmla="*/ 420 w 3270"/>
                <a:gd name="T21" fmla="*/ 494 h 2123"/>
                <a:gd name="T22" fmla="*/ 344 w 3270"/>
                <a:gd name="T23" fmla="*/ 470 h 2123"/>
                <a:gd name="T24" fmla="*/ 284 w 3270"/>
                <a:gd name="T25" fmla="*/ 608 h 2123"/>
                <a:gd name="T26" fmla="*/ 328 w 3270"/>
                <a:gd name="T27" fmla="*/ 685 h 2123"/>
                <a:gd name="T28" fmla="*/ 222 w 3270"/>
                <a:gd name="T29" fmla="*/ 772 h 2123"/>
                <a:gd name="T30" fmla="*/ 282 w 3270"/>
                <a:gd name="T31" fmla="*/ 861 h 2123"/>
                <a:gd name="T32" fmla="*/ 200 w 3270"/>
                <a:gd name="T33" fmla="*/ 938 h 2123"/>
                <a:gd name="T34" fmla="*/ 206 w 3270"/>
                <a:gd name="T35" fmla="*/ 1106 h 2123"/>
                <a:gd name="T36" fmla="*/ 284 w 3270"/>
                <a:gd name="T37" fmla="*/ 1090 h 2123"/>
                <a:gd name="T38" fmla="*/ 253 w 3270"/>
                <a:gd name="T39" fmla="*/ 1293 h 2123"/>
                <a:gd name="T40" fmla="*/ 322 w 3270"/>
                <a:gd name="T41" fmla="*/ 1431 h 2123"/>
                <a:gd name="T42" fmla="*/ 334 w 3270"/>
                <a:gd name="T43" fmla="*/ 1303 h 2123"/>
                <a:gd name="T44" fmla="*/ 422 w 3270"/>
                <a:gd name="T45" fmla="*/ 1569 h 2123"/>
                <a:gd name="T46" fmla="*/ 455 w 3270"/>
                <a:gd name="T47" fmla="*/ 1514 h 2123"/>
                <a:gd name="T48" fmla="*/ 530 w 3270"/>
                <a:gd name="T49" fmla="*/ 1716 h 2123"/>
                <a:gd name="T50" fmla="*/ 643 w 3270"/>
                <a:gd name="T51" fmla="*/ 1708 h 2123"/>
                <a:gd name="T52" fmla="*/ 685 w 3270"/>
                <a:gd name="T53" fmla="*/ 1816 h 2123"/>
                <a:gd name="T54" fmla="*/ 845 w 3270"/>
                <a:gd name="T55" fmla="*/ 1899 h 2123"/>
                <a:gd name="T56" fmla="*/ 887 w 3270"/>
                <a:gd name="T57" fmla="*/ 1854 h 2123"/>
                <a:gd name="T58" fmla="*/ 2741 w 3270"/>
                <a:gd name="T59" fmla="*/ 1660 h 2123"/>
                <a:gd name="T60" fmla="*/ 2622 w 3270"/>
                <a:gd name="T61" fmla="*/ 190 h 2123"/>
                <a:gd name="T62" fmla="*/ 2641 w 3270"/>
                <a:gd name="T63" fmla="*/ 189 h 2123"/>
                <a:gd name="T64" fmla="*/ 2749 w 3270"/>
                <a:gd name="T65" fmla="*/ 1669 h 2123"/>
                <a:gd name="T66" fmla="*/ 2403 w 3270"/>
                <a:gd name="T67" fmla="*/ 2123 h 2123"/>
                <a:gd name="T68" fmla="*/ 2244 w 3270"/>
                <a:gd name="T69" fmla="*/ 2025 h 2123"/>
                <a:gd name="T70" fmla="*/ 2075 w 3270"/>
                <a:gd name="T71" fmla="*/ 1955 h 2123"/>
                <a:gd name="T72" fmla="*/ 2738 w 3270"/>
                <a:gd name="T73" fmla="*/ 216 h 2123"/>
                <a:gd name="T74" fmla="*/ 2828 w 3270"/>
                <a:gd name="T75" fmla="*/ 336 h 2123"/>
                <a:gd name="T76" fmla="*/ 2739 w 3270"/>
                <a:gd name="T77" fmla="*/ 340 h 2123"/>
                <a:gd name="T78" fmla="*/ 2850 w 3270"/>
                <a:gd name="T79" fmla="*/ 494 h 2123"/>
                <a:gd name="T80" fmla="*/ 2926 w 3270"/>
                <a:gd name="T81" fmla="*/ 470 h 2123"/>
                <a:gd name="T82" fmla="*/ 2987 w 3270"/>
                <a:gd name="T83" fmla="*/ 608 h 2123"/>
                <a:gd name="T84" fmla="*/ 2943 w 3270"/>
                <a:gd name="T85" fmla="*/ 685 h 2123"/>
                <a:gd name="T86" fmla="*/ 3048 w 3270"/>
                <a:gd name="T87" fmla="*/ 772 h 2123"/>
                <a:gd name="T88" fmla="*/ 2988 w 3270"/>
                <a:gd name="T89" fmla="*/ 861 h 2123"/>
                <a:gd name="T90" fmla="*/ 3071 w 3270"/>
                <a:gd name="T91" fmla="*/ 938 h 2123"/>
                <a:gd name="T92" fmla="*/ 3065 w 3270"/>
                <a:gd name="T93" fmla="*/ 1106 h 2123"/>
                <a:gd name="T94" fmla="*/ 2986 w 3270"/>
                <a:gd name="T95" fmla="*/ 1090 h 2123"/>
                <a:gd name="T96" fmla="*/ 3017 w 3270"/>
                <a:gd name="T97" fmla="*/ 1293 h 2123"/>
                <a:gd name="T98" fmla="*/ 2949 w 3270"/>
                <a:gd name="T99" fmla="*/ 1431 h 2123"/>
                <a:gd name="T100" fmla="*/ 2937 w 3270"/>
                <a:gd name="T101" fmla="*/ 1303 h 2123"/>
                <a:gd name="T102" fmla="*/ 2848 w 3270"/>
                <a:gd name="T103" fmla="*/ 1569 h 2123"/>
                <a:gd name="T104" fmla="*/ 2816 w 3270"/>
                <a:gd name="T105" fmla="*/ 1514 h 2123"/>
                <a:gd name="T106" fmla="*/ 2740 w 3270"/>
                <a:gd name="T107" fmla="*/ 1716 h 2123"/>
                <a:gd name="T108" fmla="*/ 2627 w 3270"/>
                <a:gd name="T109" fmla="*/ 1708 h 2123"/>
                <a:gd name="T110" fmla="*/ 2585 w 3270"/>
                <a:gd name="T111" fmla="*/ 1816 h 2123"/>
                <a:gd name="T112" fmla="*/ 2425 w 3270"/>
                <a:gd name="T113" fmla="*/ 1899 h 2123"/>
                <a:gd name="T114" fmla="*/ 2582 w 3270"/>
                <a:gd name="T115" fmla="*/ 1583 h 2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70" h="2123">
                  <a:moveTo>
                    <a:pt x="1195" y="1955"/>
                  </a:moveTo>
                  <a:cubicBezTo>
                    <a:pt x="1191" y="1955"/>
                    <a:pt x="1191" y="1955"/>
                    <a:pt x="1191" y="1955"/>
                  </a:cubicBezTo>
                  <a:cubicBezTo>
                    <a:pt x="1188" y="1955"/>
                    <a:pt x="1184" y="1955"/>
                    <a:pt x="1180" y="1955"/>
                  </a:cubicBezTo>
                  <a:cubicBezTo>
                    <a:pt x="1146" y="1964"/>
                    <a:pt x="1046" y="2014"/>
                    <a:pt x="1026" y="2025"/>
                  </a:cubicBezTo>
                  <a:cubicBezTo>
                    <a:pt x="1006" y="2037"/>
                    <a:pt x="973" y="2057"/>
                    <a:pt x="955" y="2070"/>
                  </a:cubicBezTo>
                  <a:cubicBezTo>
                    <a:pt x="932" y="2087"/>
                    <a:pt x="913" y="2107"/>
                    <a:pt x="890" y="2123"/>
                  </a:cubicBezTo>
                  <a:cubicBezTo>
                    <a:pt x="867" y="2123"/>
                    <a:pt x="867" y="2123"/>
                    <a:pt x="867" y="2123"/>
                  </a:cubicBezTo>
                  <a:cubicBezTo>
                    <a:pt x="863" y="2119"/>
                    <a:pt x="857" y="2117"/>
                    <a:pt x="857" y="2110"/>
                  </a:cubicBezTo>
                  <a:cubicBezTo>
                    <a:pt x="857" y="2083"/>
                    <a:pt x="1048" y="1981"/>
                    <a:pt x="1134" y="1954"/>
                  </a:cubicBezTo>
                  <a:cubicBezTo>
                    <a:pt x="895" y="1939"/>
                    <a:pt x="680" y="1833"/>
                    <a:pt x="521" y="1669"/>
                  </a:cubicBezTo>
                  <a:cubicBezTo>
                    <a:pt x="349" y="1492"/>
                    <a:pt x="243" y="1247"/>
                    <a:pt x="243" y="977"/>
                  </a:cubicBezTo>
                  <a:cubicBezTo>
                    <a:pt x="243" y="707"/>
                    <a:pt x="349" y="462"/>
                    <a:pt x="521" y="285"/>
                  </a:cubicBezTo>
                  <a:cubicBezTo>
                    <a:pt x="554" y="250"/>
                    <a:pt x="591" y="218"/>
                    <a:pt x="629" y="189"/>
                  </a:cubicBezTo>
                  <a:cubicBezTo>
                    <a:pt x="628" y="189"/>
                    <a:pt x="627" y="188"/>
                    <a:pt x="626" y="188"/>
                  </a:cubicBezTo>
                  <a:cubicBezTo>
                    <a:pt x="638" y="33"/>
                    <a:pt x="706" y="64"/>
                    <a:pt x="846" y="6"/>
                  </a:cubicBezTo>
                  <a:cubicBezTo>
                    <a:pt x="852" y="64"/>
                    <a:pt x="755" y="188"/>
                    <a:pt x="648" y="190"/>
                  </a:cubicBezTo>
                  <a:cubicBezTo>
                    <a:pt x="606" y="221"/>
                    <a:pt x="566" y="256"/>
                    <a:pt x="530" y="293"/>
                  </a:cubicBezTo>
                  <a:cubicBezTo>
                    <a:pt x="360" y="468"/>
                    <a:pt x="256" y="710"/>
                    <a:pt x="256" y="977"/>
                  </a:cubicBezTo>
                  <a:cubicBezTo>
                    <a:pt x="256" y="1244"/>
                    <a:pt x="360" y="1485"/>
                    <a:pt x="530" y="1660"/>
                  </a:cubicBezTo>
                  <a:cubicBezTo>
                    <a:pt x="699" y="1835"/>
                    <a:pt x="933" y="1943"/>
                    <a:pt x="1191" y="1943"/>
                  </a:cubicBezTo>
                  <a:cubicBezTo>
                    <a:pt x="1195" y="1943"/>
                    <a:pt x="1195" y="1943"/>
                    <a:pt x="1195" y="1943"/>
                  </a:cubicBezTo>
                  <a:moveTo>
                    <a:pt x="532" y="216"/>
                  </a:moveTo>
                  <a:cubicBezTo>
                    <a:pt x="632" y="150"/>
                    <a:pt x="586" y="116"/>
                    <a:pt x="573" y="0"/>
                  </a:cubicBezTo>
                  <a:cubicBezTo>
                    <a:pt x="529" y="18"/>
                    <a:pt x="477" y="144"/>
                    <a:pt x="532" y="216"/>
                  </a:cubicBezTo>
                  <a:close/>
                  <a:moveTo>
                    <a:pt x="442" y="336"/>
                  </a:moveTo>
                  <a:cubicBezTo>
                    <a:pt x="525" y="249"/>
                    <a:pt x="473" y="226"/>
                    <a:pt x="434" y="116"/>
                  </a:cubicBezTo>
                  <a:cubicBezTo>
                    <a:pt x="396" y="144"/>
                    <a:pt x="373" y="278"/>
                    <a:pt x="442" y="336"/>
                  </a:cubicBezTo>
                  <a:close/>
                  <a:moveTo>
                    <a:pt x="532" y="340"/>
                  </a:moveTo>
                  <a:cubicBezTo>
                    <a:pt x="614" y="370"/>
                    <a:pt x="716" y="285"/>
                    <a:pt x="720" y="239"/>
                  </a:cubicBezTo>
                  <a:cubicBezTo>
                    <a:pt x="609" y="261"/>
                    <a:pt x="563" y="228"/>
                    <a:pt x="532" y="340"/>
                  </a:cubicBezTo>
                  <a:close/>
                  <a:moveTo>
                    <a:pt x="420" y="494"/>
                  </a:moveTo>
                  <a:cubicBezTo>
                    <a:pt x="505" y="515"/>
                    <a:pt x="598" y="421"/>
                    <a:pt x="598" y="374"/>
                  </a:cubicBezTo>
                  <a:cubicBezTo>
                    <a:pt x="489" y="407"/>
                    <a:pt x="441" y="378"/>
                    <a:pt x="420" y="494"/>
                  </a:cubicBezTo>
                  <a:close/>
                  <a:moveTo>
                    <a:pt x="344" y="470"/>
                  </a:moveTo>
                  <a:cubicBezTo>
                    <a:pt x="431" y="380"/>
                    <a:pt x="376" y="356"/>
                    <a:pt x="336" y="241"/>
                  </a:cubicBezTo>
                  <a:cubicBezTo>
                    <a:pt x="296" y="270"/>
                    <a:pt x="273" y="409"/>
                    <a:pt x="344" y="470"/>
                  </a:cubicBezTo>
                  <a:close/>
                  <a:moveTo>
                    <a:pt x="284" y="608"/>
                  </a:moveTo>
                  <a:cubicBezTo>
                    <a:pt x="333" y="493"/>
                    <a:pt x="273" y="490"/>
                    <a:pt x="195" y="396"/>
                  </a:cubicBezTo>
                  <a:cubicBezTo>
                    <a:pt x="168" y="438"/>
                    <a:pt x="195" y="577"/>
                    <a:pt x="284" y="608"/>
                  </a:cubicBezTo>
                  <a:close/>
                  <a:moveTo>
                    <a:pt x="328" y="685"/>
                  </a:moveTo>
                  <a:cubicBezTo>
                    <a:pt x="425" y="688"/>
                    <a:pt x="504" y="565"/>
                    <a:pt x="493" y="514"/>
                  </a:cubicBezTo>
                  <a:cubicBezTo>
                    <a:pt x="382" y="575"/>
                    <a:pt x="323" y="555"/>
                    <a:pt x="328" y="685"/>
                  </a:cubicBezTo>
                  <a:close/>
                  <a:moveTo>
                    <a:pt x="222" y="772"/>
                  </a:moveTo>
                  <a:cubicBezTo>
                    <a:pt x="279" y="642"/>
                    <a:pt x="211" y="639"/>
                    <a:pt x="122" y="532"/>
                  </a:cubicBezTo>
                  <a:cubicBezTo>
                    <a:pt x="91" y="579"/>
                    <a:pt x="122" y="737"/>
                    <a:pt x="222" y="772"/>
                  </a:cubicBezTo>
                  <a:close/>
                  <a:moveTo>
                    <a:pt x="282" y="861"/>
                  </a:moveTo>
                  <a:cubicBezTo>
                    <a:pt x="379" y="853"/>
                    <a:pt x="444" y="722"/>
                    <a:pt x="428" y="673"/>
                  </a:cubicBezTo>
                  <a:cubicBezTo>
                    <a:pt x="325" y="745"/>
                    <a:pt x="264" y="732"/>
                    <a:pt x="282" y="861"/>
                  </a:cubicBezTo>
                  <a:close/>
                  <a:moveTo>
                    <a:pt x="200" y="938"/>
                  </a:moveTo>
                  <a:cubicBezTo>
                    <a:pt x="90" y="921"/>
                    <a:pt x="28" y="765"/>
                    <a:pt x="52" y="711"/>
                  </a:cubicBezTo>
                  <a:cubicBezTo>
                    <a:pt x="162" y="803"/>
                    <a:pt x="232" y="794"/>
                    <a:pt x="200" y="938"/>
                  </a:cubicBezTo>
                  <a:close/>
                  <a:moveTo>
                    <a:pt x="206" y="1106"/>
                  </a:moveTo>
                  <a:cubicBezTo>
                    <a:pt x="216" y="952"/>
                    <a:pt x="145" y="973"/>
                    <a:pt x="15" y="897"/>
                  </a:cubicBezTo>
                  <a:cubicBezTo>
                    <a:pt x="0" y="956"/>
                    <a:pt x="90" y="1107"/>
                    <a:pt x="206" y="1106"/>
                  </a:cubicBezTo>
                  <a:close/>
                  <a:moveTo>
                    <a:pt x="284" y="1090"/>
                  </a:moveTo>
                  <a:cubicBezTo>
                    <a:pt x="402" y="1062"/>
                    <a:pt x="457" y="888"/>
                    <a:pt x="427" y="831"/>
                  </a:cubicBezTo>
                  <a:cubicBezTo>
                    <a:pt x="314" y="940"/>
                    <a:pt x="237" y="935"/>
                    <a:pt x="284" y="1090"/>
                  </a:cubicBezTo>
                  <a:close/>
                  <a:moveTo>
                    <a:pt x="253" y="1293"/>
                  </a:moveTo>
                  <a:cubicBezTo>
                    <a:pt x="236" y="1129"/>
                    <a:pt x="165" y="1164"/>
                    <a:pt x="16" y="1107"/>
                  </a:cubicBezTo>
                  <a:cubicBezTo>
                    <a:pt x="11" y="1173"/>
                    <a:pt x="132" y="1314"/>
                    <a:pt x="253" y="1293"/>
                  </a:cubicBezTo>
                  <a:close/>
                  <a:moveTo>
                    <a:pt x="322" y="1431"/>
                  </a:moveTo>
                  <a:cubicBezTo>
                    <a:pt x="238" y="1290"/>
                    <a:pt x="188" y="1351"/>
                    <a:pt x="29" y="1361"/>
                  </a:cubicBezTo>
                  <a:cubicBezTo>
                    <a:pt x="51" y="1423"/>
                    <a:pt x="220" y="1501"/>
                    <a:pt x="322" y="1431"/>
                  </a:cubicBezTo>
                  <a:close/>
                  <a:moveTo>
                    <a:pt x="334" y="1303"/>
                  </a:moveTo>
                  <a:cubicBezTo>
                    <a:pt x="447" y="1259"/>
                    <a:pt x="477" y="1077"/>
                    <a:pt x="439" y="1024"/>
                  </a:cubicBezTo>
                  <a:cubicBezTo>
                    <a:pt x="342" y="1149"/>
                    <a:pt x="264" y="1156"/>
                    <a:pt x="334" y="1303"/>
                  </a:cubicBezTo>
                  <a:close/>
                  <a:moveTo>
                    <a:pt x="422" y="1569"/>
                  </a:moveTo>
                  <a:cubicBezTo>
                    <a:pt x="310" y="1448"/>
                    <a:pt x="275" y="1518"/>
                    <a:pt x="121" y="1562"/>
                  </a:cubicBezTo>
                  <a:cubicBezTo>
                    <a:pt x="156" y="1617"/>
                    <a:pt x="338" y="1658"/>
                    <a:pt x="422" y="1569"/>
                  </a:cubicBezTo>
                  <a:close/>
                  <a:moveTo>
                    <a:pt x="455" y="1514"/>
                  </a:moveTo>
                  <a:cubicBezTo>
                    <a:pt x="543" y="1438"/>
                    <a:pt x="513" y="1265"/>
                    <a:pt x="463" y="1229"/>
                  </a:cubicBezTo>
                  <a:cubicBezTo>
                    <a:pt x="414" y="1372"/>
                    <a:pt x="346" y="1403"/>
                    <a:pt x="455" y="1514"/>
                  </a:cubicBezTo>
                  <a:close/>
                  <a:moveTo>
                    <a:pt x="530" y="1716"/>
                  </a:moveTo>
                  <a:cubicBezTo>
                    <a:pt x="419" y="1595"/>
                    <a:pt x="383" y="1666"/>
                    <a:pt x="229" y="1709"/>
                  </a:cubicBezTo>
                  <a:cubicBezTo>
                    <a:pt x="264" y="1765"/>
                    <a:pt x="446" y="1806"/>
                    <a:pt x="530" y="1716"/>
                  </a:cubicBezTo>
                  <a:close/>
                  <a:moveTo>
                    <a:pt x="643" y="1708"/>
                  </a:moveTo>
                  <a:cubicBezTo>
                    <a:pt x="703" y="1599"/>
                    <a:pt x="607" y="1437"/>
                    <a:pt x="543" y="1420"/>
                  </a:cubicBezTo>
                  <a:cubicBezTo>
                    <a:pt x="549" y="1582"/>
                    <a:pt x="492" y="1638"/>
                    <a:pt x="643" y="1708"/>
                  </a:cubicBezTo>
                  <a:close/>
                  <a:moveTo>
                    <a:pt x="685" y="1816"/>
                  </a:moveTo>
                  <a:cubicBezTo>
                    <a:pt x="538" y="1721"/>
                    <a:pt x="520" y="1803"/>
                    <a:pt x="372" y="1889"/>
                  </a:cubicBezTo>
                  <a:cubicBezTo>
                    <a:pt x="423" y="1937"/>
                    <a:pt x="622" y="1932"/>
                    <a:pt x="685" y="1816"/>
                  </a:cubicBezTo>
                  <a:close/>
                  <a:moveTo>
                    <a:pt x="845" y="1899"/>
                  </a:moveTo>
                  <a:cubicBezTo>
                    <a:pt x="685" y="1836"/>
                    <a:pt x="683" y="1918"/>
                    <a:pt x="558" y="2029"/>
                  </a:cubicBezTo>
                  <a:cubicBezTo>
                    <a:pt x="616" y="2065"/>
                    <a:pt x="806" y="2022"/>
                    <a:pt x="845" y="1899"/>
                  </a:cubicBezTo>
                  <a:close/>
                  <a:moveTo>
                    <a:pt x="887" y="1854"/>
                  </a:moveTo>
                  <a:cubicBezTo>
                    <a:pt x="915" y="1719"/>
                    <a:pt x="761" y="1580"/>
                    <a:pt x="688" y="1583"/>
                  </a:cubicBezTo>
                  <a:cubicBezTo>
                    <a:pt x="747" y="1752"/>
                    <a:pt x="706" y="1829"/>
                    <a:pt x="887" y="1854"/>
                  </a:cubicBezTo>
                  <a:close/>
                  <a:moveTo>
                    <a:pt x="2075" y="1943"/>
                  </a:moveTo>
                  <a:cubicBezTo>
                    <a:pt x="2079" y="1943"/>
                    <a:pt x="2079" y="1943"/>
                    <a:pt x="2079" y="1943"/>
                  </a:cubicBezTo>
                  <a:cubicBezTo>
                    <a:pt x="2337" y="1943"/>
                    <a:pt x="2571" y="1835"/>
                    <a:pt x="2741" y="1660"/>
                  </a:cubicBezTo>
                  <a:cubicBezTo>
                    <a:pt x="2910" y="1485"/>
                    <a:pt x="3015" y="1244"/>
                    <a:pt x="3015" y="977"/>
                  </a:cubicBezTo>
                  <a:cubicBezTo>
                    <a:pt x="3015" y="710"/>
                    <a:pt x="2910" y="468"/>
                    <a:pt x="2741" y="293"/>
                  </a:cubicBezTo>
                  <a:cubicBezTo>
                    <a:pt x="2704" y="256"/>
                    <a:pt x="2664" y="221"/>
                    <a:pt x="2622" y="190"/>
                  </a:cubicBezTo>
                  <a:cubicBezTo>
                    <a:pt x="2515" y="188"/>
                    <a:pt x="2418" y="64"/>
                    <a:pt x="2424" y="6"/>
                  </a:cubicBezTo>
                  <a:cubicBezTo>
                    <a:pt x="2564" y="64"/>
                    <a:pt x="2632" y="33"/>
                    <a:pt x="2644" y="188"/>
                  </a:cubicBezTo>
                  <a:cubicBezTo>
                    <a:pt x="2643" y="188"/>
                    <a:pt x="2642" y="189"/>
                    <a:pt x="2641" y="189"/>
                  </a:cubicBezTo>
                  <a:cubicBezTo>
                    <a:pt x="2680" y="218"/>
                    <a:pt x="2716" y="250"/>
                    <a:pt x="2749" y="285"/>
                  </a:cubicBezTo>
                  <a:cubicBezTo>
                    <a:pt x="2921" y="462"/>
                    <a:pt x="3027" y="707"/>
                    <a:pt x="3027" y="977"/>
                  </a:cubicBezTo>
                  <a:cubicBezTo>
                    <a:pt x="3027" y="1247"/>
                    <a:pt x="2921" y="1492"/>
                    <a:pt x="2749" y="1669"/>
                  </a:cubicBezTo>
                  <a:cubicBezTo>
                    <a:pt x="2591" y="1833"/>
                    <a:pt x="2375" y="1939"/>
                    <a:pt x="2136" y="1954"/>
                  </a:cubicBezTo>
                  <a:cubicBezTo>
                    <a:pt x="2222" y="1981"/>
                    <a:pt x="2413" y="2083"/>
                    <a:pt x="2413" y="2110"/>
                  </a:cubicBezTo>
                  <a:cubicBezTo>
                    <a:pt x="2413" y="2117"/>
                    <a:pt x="2408" y="2119"/>
                    <a:pt x="2403" y="2123"/>
                  </a:cubicBezTo>
                  <a:cubicBezTo>
                    <a:pt x="2380" y="2123"/>
                    <a:pt x="2380" y="2123"/>
                    <a:pt x="2380" y="2123"/>
                  </a:cubicBezTo>
                  <a:cubicBezTo>
                    <a:pt x="2357" y="2107"/>
                    <a:pt x="2339" y="2087"/>
                    <a:pt x="2315" y="2070"/>
                  </a:cubicBezTo>
                  <a:cubicBezTo>
                    <a:pt x="2297" y="2057"/>
                    <a:pt x="2264" y="2037"/>
                    <a:pt x="2244" y="2025"/>
                  </a:cubicBezTo>
                  <a:cubicBezTo>
                    <a:pt x="2224" y="2014"/>
                    <a:pt x="2124" y="1964"/>
                    <a:pt x="2090" y="1955"/>
                  </a:cubicBezTo>
                  <a:cubicBezTo>
                    <a:pt x="2086" y="1955"/>
                    <a:pt x="2083" y="1955"/>
                    <a:pt x="2079" y="1955"/>
                  </a:cubicBezTo>
                  <a:cubicBezTo>
                    <a:pt x="2075" y="1955"/>
                    <a:pt x="2075" y="1955"/>
                    <a:pt x="2075" y="1955"/>
                  </a:cubicBezTo>
                  <a:moveTo>
                    <a:pt x="2738" y="216"/>
                  </a:moveTo>
                  <a:cubicBezTo>
                    <a:pt x="2793" y="144"/>
                    <a:pt x="2741" y="18"/>
                    <a:pt x="2697" y="0"/>
                  </a:cubicBezTo>
                  <a:cubicBezTo>
                    <a:pt x="2684" y="116"/>
                    <a:pt x="2638" y="150"/>
                    <a:pt x="2738" y="216"/>
                  </a:cubicBezTo>
                  <a:close/>
                  <a:moveTo>
                    <a:pt x="2828" y="336"/>
                  </a:moveTo>
                  <a:cubicBezTo>
                    <a:pt x="2897" y="278"/>
                    <a:pt x="2875" y="144"/>
                    <a:pt x="2836" y="116"/>
                  </a:cubicBezTo>
                  <a:cubicBezTo>
                    <a:pt x="2798" y="226"/>
                    <a:pt x="2745" y="249"/>
                    <a:pt x="2828" y="336"/>
                  </a:cubicBezTo>
                  <a:close/>
                  <a:moveTo>
                    <a:pt x="2739" y="340"/>
                  </a:moveTo>
                  <a:cubicBezTo>
                    <a:pt x="2707" y="228"/>
                    <a:pt x="2662" y="261"/>
                    <a:pt x="2550" y="239"/>
                  </a:cubicBezTo>
                  <a:cubicBezTo>
                    <a:pt x="2554" y="285"/>
                    <a:pt x="2656" y="370"/>
                    <a:pt x="2739" y="340"/>
                  </a:cubicBezTo>
                  <a:close/>
                  <a:moveTo>
                    <a:pt x="2850" y="494"/>
                  </a:moveTo>
                  <a:cubicBezTo>
                    <a:pt x="2829" y="378"/>
                    <a:pt x="2781" y="407"/>
                    <a:pt x="2672" y="374"/>
                  </a:cubicBezTo>
                  <a:cubicBezTo>
                    <a:pt x="2672" y="421"/>
                    <a:pt x="2765" y="515"/>
                    <a:pt x="2850" y="494"/>
                  </a:cubicBezTo>
                  <a:close/>
                  <a:moveTo>
                    <a:pt x="2926" y="470"/>
                  </a:moveTo>
                  <a:cubicBezTo>
                    <a:pt x="2998" y="409"/>
                    <a:pt x="2974" y="270"/>
                    <a:pt x="2934" y="241"/>
                  </a:cubicBezTo>
                  <a:cubicBezTo>
                    <a:pt x="2894" y="356"/>
                    <a:pt x="2839" y="380"/>
                    <a:pt x="2926" y="470"/>
                  </a:cubicBezTo>
                  <a:close/>
                  <a:moveTo>
                    <a:pt x="2987" y="608"/>
                  </a:moveTo>
                  <a:cubicBezTo>
                    <a:pt x="3075" y="577"/>
                    <a:pt x="3103" y="438"/>
                    <a:pt x="3075" y="396"/>
                  </a:cubicBezTo>
                  <a:cubicBezTo>
                    <a:pt x="2997" y="490"/>
                    <a:pt x="2937" y="493"/>
                    <a:pt x="2987" y="608"/>
                  </a:cubicBezTo>
                  <a:close/>
                  <a:moveTo>
                    <a:pt x="2943" y="685"/>
                  </a:moveTo>
                  <a:cubicBezTo>
                    <a:pt x="2947" y="555"/>
                    <a:pt x="2888" y="575"/>
                    <a:pt x="2777" y="514"/>
                  </a:cubicBezTo>
                  <a:cubicBezTo>
                    <a:pt x="2766" y="565"/>
                    <a:pt x="2846" y="688"/>
                    <a:pt x="2943" y="685"/>
                  </a:cubicBezTo>
                  <a:close/>
                  <a:moveTo>
                    <a:pt x="3048" y="772"/>
                  </a:moveTo>
                  <a:cubicBezTo>
                    <a:pt x="3148" y="737"/>
                    <a:pt x="3179" y="579"/>
                    <a:pt x="3148" y="532"/>
                  </a:cubicBezTo>
                  <a:cubicBezTo>
                    <a:pt x="3060" y="639"/>
                    <a:pt x="2992" y="642"/>
                    <a:pt x="3048" y="772"/>
                  </a:cubicBezTo>
                  <a:close/>
                  <a:moveTo>
                    <a:pt x="2988" y="861"/>
                  </a:moveTo>
                  <a:cubicBezTo>
                    <a:pt x="3007" y="732"/>
                    <a:pt x="2946" y="745"/>
                    <a:pt x="2843" y="673"/>
                  </a:cubicBezTo>
                  <a:cubicBezTo>
                    <a:pt x="2826" y="722"/>
                    <a:pt x="2891" y="853"/>
                    <a:pt x="2988" y="861"/>
                  </a:cubicBezTo>
                  <a:close/>
                  <a:moveTo>
                    <a:pt x="3071" y="938"/>
                  </a:moveTo>
                  <a:cubicBezTo>
                    <a:pt x="3038" y="794"/>
                    <a:pt x="3108" y="803"/>
                    <a:pt x="3219" y="711"/>
                  </a:cubicBezTo>
                  <a:cubicBezTo>
                    <a:pt x="3242" y="765"/>
                    <a:pt x="3180" y="921"/>
                    <a:pt x="3071" y="938"/>
                  </a:cubicBezTo>
                  <a:close/>
                  <a:moveTo>
                    <a:pt x="3065" y="1106"/>
                  </a:moveTo>
                  <a:cubicBezTo>
                    <a:pt x="3180" y="1107"/>
                    <a:pt x="3270" y="956"/>
                    <a:pt x="3255" y="897"/>
                  </a:cubicBezTo>
                  <a:cubicBezTo>
                    <a:pt x="3126" y="973"/>
                    <a:pt x="3055" y="952"/>
                    <a:pt x="3065" y="1106"/>
                  </a:cubicBezTo>
                  <a:close/>
                  <a:moveTo>
                    <a:pt x="2986" y="1090"/>
                  </a:moveTo>
                  <a:cubicBezTo>
                    <a:pt x="3034" y="935"/>
                    <a:pt x="2956" y="940"/>
                    <a:pt x="2843" y="831"/>
                  </a:cubicBezTo>
                  <a:cubicBezTo>
                    <a:pt x="2814" y="888"/>
                    <a:pt x="2868" y="1062"/>
                    <a:pt x="2986" y="1090"/>
                  </a:cubicBezTo>
                  <a:close/>
                  <a:moveTo>
                    <a:pt x="3017" y="1293"/>
                  </a:moveTo>
                  <a:cubicBezTo>
                    <a:pt x="3138" y="1314"/>
                    <a:pt x="3259" y="1173"/>
                    <a:pt x="3254" y="1107"/>
                  </a:cubicBezTo>
                  <a:cubicBezTo>
                    <a:pt x="3105" y="1164"/>
                    <a:pt x="3034" y="1129"/>
                    <a:pt x="3017" y="1293"/>
                  </a:cubicBezTo>
                  <a:close/>
                  <a:moveTo>
                    <a:pt x="2949" y="1431"/>
                  </a:moveTo>
                  <a:cubicBezTo>
                    <a:pt x="3050" y="1501"/>
                    <a:pt x="3219" y="1423"/>
                    <a:pt x="3242" y="1361"/>
                  </a:cubicBezTo>
                  <a:cubicBezTo>
                    <a:pt x="3082" y="1351"/>
                    <a:pt x="3032" y="1290"/>
                    <a:pt x="2949" y="1431"/>
                  </a:cubicBezTo>
                  <a:close/>
                  <a:moveTo>
                    <a:pt x="2937" y="1303"/>
                  </a:moveTo>
                  <a:cubicBezTo>
                    <a:pt x="3006" y="1156"/>
                    <a:pt x="2928" y="1149"/>
                    <a:pt x="2832" y="1024"/>
                  </a:cubicBezTo>
                  <a:cubicBezTo>
                    <a:pt x="2794" y="1077"/>
                    <a:pt x="2823" y="1259"/>
                    <a:pt x="2937" y="1303"/>
                  </a:cubicBezTo>
                  <a:close/>
                  <a:moveTo>
                    <a:pt x="2848" y="1569"/>
                  </a:moveTo>
                  <a:cubicBezTo>
                    <a:pt x="2933" y="1658"/>
                    <a:pt x="3114" y="1617"/>
                    <a:pt x="3149" y="1562"/>
                  </a:cubicBezTo>
                  <a:cubicBezTo>
                    <a:pt x="2996" y="1518"/>
                    <a:pt x="2960" y="1448"/>
                    <a:pt x="2848" y="1569"/>
                  </a:cubicBezTo>
                  <a:close/>
                  <a:moveTo>
                    <a:pt x="2816" y="1514"/>
                  </a:moveTo>
                  <a:cubicBezTo>
                    <a:pt x="2924" y="1403"/>
                    <a:pt x="2856" y="1372"/>
                    <a:pt x="2808" y="1229"/>
                  </a:cubicBezTo>
                  <a:cubicBezTo>
                    <a:pt x="2757" y="1265"/>
                    <a:pt x="2727" y="1438"/>
                    <a:pt x="2816" y="1514"/>
                  </a:cubicBezTo>
                  <a:close/>
                  <a:moveTo>
                    <a:pt x="2740" y="1716"/>
                  </a:moveTo>
                  <a:cubicBezTo>
                    <a:pt x="2824" y="1806"/>
                    <a:pt x="3006" y="1765"/>
                    <a:pt x="3041" y="1709"/>
                  </a:cubicBezTo>
                  <a:cubicBezTo>
                    <a:pt x="2887" y="1666"/>
                    <a:pt x="2852" y="1595"/>
                    <a:pt x="2740" y="1716"/>
                  </a:cubicBezTo>
                  <a:close/>
                  <a:moveTo>
                    <a:pt x="2627" y="1708"/>
                  </a:moveTo>
                  <a:cubicBezTo>
                    <a:pt x="2778" y="1638"/>
                    <a:pt x="2721" y="1582"/>
                    <a:pt x="2728" y="1420"/>
                  </a:cubicBezTo>
                  <a:cubicBezTo>
                    <a:pt x="2663" y="1437"/>
                    <a:pt x="2567" y="1599"/>
                    <a:pt x="2627" y="1708"/>
                  </a:cubicBezTo>
                  <a:close/>
                  <a:moveTo>
                    <a:pt x="2585" y="1816"/>
                  </a:moveTo>
                  <a:cubicBezTo>
                    <a:pt x="2648" y="1932"/>
                    <a:pt x="2848" y="1937"/>
                    <a:pt x="2898" y="1889"/>
                  </a:cubicBezTo>
                  <a:cubicBezTo>
                    <a:pt x="2751" y="1803"/>
                    <a:pt x="2732" y="1721"/>
                    <a:pt x="2585" y="1816"/>
                  </a:cubicBezTo>
                  <a:close/>
                  <a:moveTo>
                    <a:pt x="2425" y="1899"/>
                  </a:moveTo>
                  <a:cubicBezTo>
                    <a:pt x="2464" y="2022"/>
                    <a:pt x="2654" y="2065"/>
                    <a:pt x="2712" y="2029"/>
                  </a:cubicBezTo>
                  <a:cubicBezTo>
                    <a:pt x="2587" y="1918"/>
                    <a:pt x="2585" y="1836"/>
                    <a:pt x="2425" y="1899"/>
                  </a:cubicBezTo>
                  <a:close/>
                  <a:moveTo>
                    <a:pt x="2582" y="1583"/>
                  </a:moveTo>
                  <a:cubicBezTo>
                    <a:pt x="2509" y="1580"/>
                    <a:pt x="2355" y="1719"/>
                    <a:pt x="2383" y="1854"/>
                  </a:cubicBezTo>
                  <a:cubicBezTo>
                    <a:pt x="2565" y="1829"/>
                    <a:pt x="2523" y="1752"/>
                    <a:pt x="2582" y="1583"/>
                  </a:cubicBezTo>
                  <a:close/>
                  <a:moveTo>
                    <a:pt x="2582" y="1583"/>
                  </a:moveTo>
                  <a:cubicBezTo>
                    <a:pt x="2582" y="1583"/>
                    <a:pt x="2582" y="1583"/>
                    <a:pt x="2582" y="1583"/>
                  </a:cubicBezTo>
                </a:path>
              </a:pathLst>
            </a:custGeom>
            <a:gradFill>
              <a:gsLst>
                <a:gs pos="0">
                  <a:schemeClr val="bg1"/>
                </a:gs>
                <a:gs pos="100000">
                  <a:schemeClr val="bg1"/>
                </a:gs>
              </a:gsLst>
              <a:lin ang="2700000" scaled="0"/>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阿里巴巴普惠体 B" panose="00020600040101010101" pitchFamily="18" charset="-122"/>
                <a:ea typeface="阿里巴巴普惠体 B" panose="00020600040101010101" pitchFamily="18" charset="-122"/>
                <a:cs typeface="+mn-cs"/>
              </a:endParaRPr>
            </a:p>
          </p:txBody>
        </p:sp>
        <p:grpSp>
          <p:nvGrpSpPr>
            <p:cNvPr id="32" name="组合 31"/>
            <p:cNvGrpSpPr/>
            <p:nvPr/>
          </p:nvGrpSpPr>
          <p:grpSpPr>
            <a:xfrm>
              <a:off x="7981009" y="2622701"/>
              <a:ext cx="2241367" cy="1254743"/>
              <a:chOff x="1969624" y="2530368"/>
              <a:chExt cx="2241367" cy="1254743"/>
            </a:xfrm>
          </p:grpSpPr>
          <p:sp>
            <p:nvSpPr>
              <p:cNvPr id="33" name="矩形 32"/>
              <p:cNvSpPr/>
              <p:nvPr/>
            </p:nvSpPr>
            <p:spPr>
              <a:xfrm>
                <a:off x="2876144" y="2530368"/>
                <a:ext cx="428322" cy="646331"/>
              </a:xfrm>
              <a:prstGeom prst="rect">
                <a:avLst/>
              </a:prstGeom>
            </p:spPr>
            <p:txBody>
              <a:bodyPr wrap="none">
                <a:spAutoFit/>
              </a:bodyPr>
              <a:lstStyle/>
              <a:p>
                <a:r>
                  <a:rPr lang="en-US" altLang="zh-CN" sz="3600" b="1" kern="100" dirty="0">
                    <a:solidFill>
                      <a:schemeClr val="bg1"/>
                    </a:solidFill>
                    <a:latin typeface="+mj-ea"/>
                    <a:ea typeface="+mj-ea"/>
                  </a:rPr>
                  <a:t>C</a:t>
                </a:r>
                <a:endParaRPr lang="zh-CN" altLang="en-US" sz="3600" b="1" dirty="0">
                  <a:solidFill>
                    <a:schemeClr val="bg1"/>
                  </a:solidFill>
                  <a:latin typeface="+mj-ea"/>
                  <a:ea typeface="+mj-ea"/>
                </a:endParaRPr>
              </a:p>
            </p:txBody>
          </p:sp>
          <p:sp>
            <p:nvSpPr>
              <p:cNvPr id="34" name="文本框 33"/>
              <p:cNvSpPr txBox="1"/>
              <p:nvPr/>
            </p:nvSpPr>
            <p:spPr>
              <a:xfrm>
                <a:off x="1969624" y="3323446"/>
                <a:ext cx="2241367" cy="461665"/>
              </a:xfrm>
              <a:prstGeom prst="rect">
                <a:avLst/>
              </a:prstGeom>
              <a:noFill/>
            </p:spPr>
            <p:txBody>
              <a:bodyPr wrap="square" rtlCol="0">
                <a:spAutoFit/>
              </a:bodyPr>
              <a:lstStyle/>
              <a:p>
                <a:pPr algn="ctr"/>
                <a:r>
                  <a:rPr lang="zh-CN" altLang="en-US" sz="2400" spc="200" dirty="0">
                    <a:solidFill>
                      <a:schemeClr val="bg1"/>
                    </a:solidFill>
                    <a:latin typeface="+mj-ea"/>
                    <a:ea typeface="+mj-ea"/>
                  </a:rPr>
                  <a:t>删除工资为空</a:t>
                </a:r>
                <a:endParaRPr lang="zh-CN" altLang="en-US" sz="2400" spc="200" dirty="0">
                  <a:solidFill>
                    <a:schemeClr val="bg1"/>
                  </a:solidFill>
                  <a:latin typeface="+mj-ea"/>
                  <a:ea typeface="+mj-ea"/>
                </a:endParaRPr>
              </a:p>
            </p:txBody>
          </p:sp>
        </p:grpSp>
      </p:grpSp>
      <p:grpSp>
        <p:nvGrpSpPr>
          <p:cNvPr id="35" name="组合 34"/>
          <p:cNvGrpSpPr/>
          <p:nvPr/>
        </p:nvGrpSpPr>
        <p:grpSpPr>
          <a:xfrm>
            <a:off x="4420835" y="2541993"/>
            <a:ext cx="3350331" cy="2170573"/>
            <a:chOff x="7426525" y="2343713"/>
            <a:chExt cx="3350331" cy="2170573"/>
          </a:xfrm>
        </p:grpSpPr>
        <p:sp>
          <p:nvSpPr>
            <p:cNvPr id="36" name="Freeform 5"/>
            <p:cNvSpPr>
              <a:spLocks noEditPoints="1"/>
            </p:cNvSpPr>
            <p:nvPr/>
          </p:nvSpPr>
          <p:spPr bwMode="auto">
            <a:xfrm>
              <a:off x="7426525" y="2343713"/>
              <a:ext cx="3350331" cy="2170573"/>
            </a:xfrm>
            <a:custGeom>
              <a:avLst/>
              <a:gdLst>
                <a:gd name="T0" fmla="*/ 1180 w 3270"/>
                <a:gd name="T1" fmla="*/ 1955 h 2123"/>
                <a:gd name="T2" fmla="*/ 890 w 3270"/>
                <a:gd name="T3" fmla="*/ 2123 h 2123"/>
                <a:gd name="T4" fmla="*/ 1134 w 3270"/>
                <a:gd name="T5" fmla="*/ 1954 h 2123"/>
                <a:gd name="T6" fmla="*/ 521 w 3270"/>
                <a:gd name="T7" fmla="*/ 285 h 2123"/>
                <a:gd name="T8" fmla="*/ 846 w 3270"/>
                <a:gd name="T9" fmla="*/ 6 h 2123"/>
                <a:gd name="T10" fmla="*/ 256 w 3270"/>
                <a:gd name="T11" fmla="*/ 977 h 2123"/>
                <a:gd name="T12" fmla="*/ 1195 w 3270"/>
                <a:gd name="T13" fmla="*/ 1943 h 2123"/>
                <a:gd name="T14" fmla="*/ 532 w 3270"/>
                <a:gd name="T15" fmla="*/ 216 h 2123"/>
                <a:gd name="T16" fmla="*/ 442 w 3270"/>
                <a:gd name="T17" fmla="*/ 336 h 2123"/>
                <a:gd name="T18" fmla="*/ 532 w 3270"/>
                <a:gd name="T19" fmla="*/ 340 h 2123"/>
                <a:gd name="T20" fmla="*/ 420 w 3270"/>
                <a:gd name="T21" fmla="*/ 494 h 2123"/>
                <a:gd name="T22" fmla="*/ 344 w 3270"/>
                <a:gd name="T23" fmla="*/ 470 h 2123"/>
                <a:gd name="T24" fmla="*/ 284 w 3270"/>
                <a:gd name="T25" fmla="*/ 608 h 2123"/>
                <a:gd name="T26" fmla="*/ 328 w 3270"/>
                <a:gd name="T27" fmla="*/ 685 h 2123"/>
                <a:gd name="T28" fmla="*/ 222 w 3270"/>
                <a:gd name="T29" fmla="*/ 772 h 2123"/>
                <a:gd name="T30" fmla="*/ 282 w 3270"/>
                <a:gd name="T31" fmla="*/ 861 h 2123"/>
                <a:gd name="T32" fmla="*/ 200 w 3270"/>
                <a:gd name="T33" fmla="*/ 938 h 2123"/>
                <a:gd name="T34" fmla="*/ 206 w 3270"/>
                <a:gd name="T35" fmla="*/ 1106 h 2123"/>
                <a:gd name="T36" fmla="*/ 284 w 3270"/>
                <a:gd name="T37" fmla="*/ 1090 h 2123"/>
                <a:gd name="T38" fmla="*/ 253 w 3270"/>
                <a:gd name="T39" fmla="*/ 1293 h 2123"/>
                <a:gd name="T40" fmla="*/ 322 w 3270"/>
                <a:gd name="T41" fmla="*/ 1431 h 2123"/>
                <a:gd name="T42" fmla="*/ 334 w 3270"/>
                <a:gd name="T43" fmla="*/ 1303 h 2123"/>
                <a:gd name="T44" fmla="*/ 422 w 3270"/>
                <a:gd name="T45" fmla="*/ 1569 h 2123"/>
                <a:gd name="T46" fmla="*/ 455 w 3270"/>
                <a:gd name="T47" fmla="*/ 1514 h 2123"/>
                <a:gd name="T48" fmla="*/ 530 w 3270"/>
                <a:gd name="T49" fmla="*/ 1716 h 2123"/>
                <a:gd name="T50" fmla="*/ 643 w 3270"/>
                <a:gd name="T51" fmla="*/ 1708 h 2123"/>
                <a:gd name="T52" fmla="*/ 685 w 3270"/>
                <a:gd name="T53" fmla="*/ 1816 h 2123"/>
                <a:gd name="T54" fmla="*/ 845 w 3270"/>
                <a:gd name="T55" fmla="*/ 1899 h 2123"/>
                <a:gd name="T56" fmla="*/ 887 w 3270"/>
                <a:gd name="T57" fmla="*/ 1854 h 2123"/>
                <a:gd name="T58" fmla="*/ 2741 w 3270"/>
                <a:gd name="T59" fmla="*/ 1660 h 2123"/>
                <a:gd name="T60" fmla="*/ 2622 w 3270"/>
                <a:gd name="T61" fmla="*/ 190 h 2123"/>
                <a:gd name="T62" fmla="*/ 2641 w 3270"/>
                <a:gd name="T63" fmla="*/ 189 h 2123"/>
                <a:gd name="T64" fmla="*/ 2749 w 3270"/>
                <a:gd name="T65" fmla="*/ 1669 h 2123"/>
                <a:gd name="T66" fmla="*/ 2403 w 3270"/>
                <a:gd name="T67" fmla="*/ 2123 h 2123"/>
                <a:gd name="T68" fmla="*/ 2244 w 3270"/>
                <a:gd name="T69" fmla="*/ 2025 h 2123"/>
                <a:gd name="T70" fmla="*/ 2075 w 3270"/>
                <a:gd name="T71" fmla="*/ 1955 h 2123"/>
                <a:gd name="T72" fmla="*/ 2738 w 3270"/>
                <a:gd name="T73" fmla="*/ 216 h 2123"/>
                <a:gd name="T74" fmla="*/ 2828 w 3270"/>
                <a:gd name="T75" fmla="*/ 336 h 2123"/>
                <a:gd name="T76" fmla="*/ 2739 w 3270"/>
                <a:gd name="T77" fmla="*/ 340 h 2123"/>
                <a:gd name="T78" fmla="*/ 2850 w 3270"/>
                <a:gd name="T79" fmla="*/ 494 h 2123"/>
                <a:gd name="T80" fmla="*/ 2926 w 3270"/>
                <a:gd name="T81" fmla="*/ 470 h 2123"/>
                <a:gd name="T82" fmla="*/ 2987 w 3270"/>
                <a:gd name="T83" fmla="*/ 608 h 2123"/>
                <a:gd name="T84" fmla="*/ 2943 w 3270"/>
                <a:gd name="T85" fmla="*/ 685 h 2123"/>
                <a:gd name="T86" fmla="*/ 3048 w 3270"/>
                <a:gd name="T87" fmla="*/ 772 h 2123"/>
                <a:gd name="T88" fmla="*/ 2988 w 3270"/>
                <a:gd name="T89" fmla="*/ 861 h 2123"/>
                <a:gd name="T90" fmla="*/ 3071 w 3270"/>
                <a:gd name="T91" fmla="*/ 938 h 2123"/>
                <a:gd name="T92" fmla="*/ 3065 w 3270"/>
                <a:gd name="T93" fmla="*/ 1106 h 2123"/>
                <a:gd name="T94" fmla="*/ 2986 w 3270"/>
                <a:gd name="T95" fmla="*/ 1090 h 2123"/>
                <a:gd name="T96" fmla="*/ 3017 w 3270"/>
                <a:gd name="T97" fmla="*/ 1293 h 2123"/>
                <a:gd name="T98" fmla="*/ 2949 w 3270"/>
                <a:gd name="T99" fmla="*/ 1431 h 2123"/>
                <a:gd name="T100" fmla="*/ 2937 w 3270"/>
                <a:gd name="T101" fmla="*/ 1303 h 2123"/>
                <a:gd name="T102" fmla="*/ 2848 w 3270"/>
                <a:gd name="T103" fmla="*/ 1569 h 2123"/>
                <a:gd name="T104" fmla="*/ 2816 w 3270"/>
                <a:gd name="T105" fmla="*/ 1514 h 2123"/>
                <a:gd name="T106" fmla="*/ 2740 w 3270"/>
                <a:gd name="T107" fmla="*/ 1716 h 2123"/>
                <a:gd name="T108" fmla="*/ 2627 w 3270"/>
                <a:gd name="T109" fmla="*/ 1708 h 2123"/>
                <a:gd name="T110" fmla="*/ 2585 w 3270"/>
                <a:gd name="T111" fmla="*/ 1816 h 2123"/>
                <a:gd name="T112" fmla="*/ 2425 w 3270"/>
                <a:gd name="T113" fmla="*/ 1899 h 2123"/>
                <a:gd name="T114" fmla="*/ 2582 w 3270"/>
                <a:gd name="T115" fmla="*/ 1583 h 2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70" h="2123">
                  <a:moveTo>
                    <a:pt x="1195" y="1955"/>
                  </a:moveTo>
                  <a:cubicBezTo>
                    <a:pt x="1191" y="1955"/>
                    <a:pt x="1191" y="1955"/>
                    <a:pt x="1191" y="1955"/>
                  </a:cubicBezTo>
                  <a:cubicBezTo>
                    <a:pt x="1188" y="1955"/>
                    <a:pt x="1184" y="1955"/>
                    <a:pt x="1180" y="1955"/>
                  </a:cubicBezTo>
                  <a:cubicBezTo>
                    <a:pt x="1146" y="1964"/>
                    <a:pt x="1046" y="2014"/>
                    <a:pt x="1026" y="2025"/>
                  </a:cubicBezTo>
                  <a:cubicBezTo>
                    <a:pt x="1006" y="2037"/>
                    <a:pt x="973" y="2057"/>
                    <a:pt x="955" y="2070"/>
                  </a:cubicBezTo>
                  <a:cubicBezTo>
                    <a:pt x="932" y="2087"/>
                    <a:pt x="913" y="2107"/>
                    <a:pt x="890" y="2123"/>
                  </a:cubicBezTo>
                  <a:cubicBezTo>
                    <a:pt x="867" y="2123"/>
                    <a:pt x="867" y="2123"/>
                    <a:pt x="867" y="2123"/>
                  </a:cubicBezTo>
                  <a:cubicBezTo>
                    <a:pt x="863" y="2119"/>
                    <a:pt x="857" y="2117"/>
                    <a:pt x="857" y="2110"/>
                  </a:cubicBezTo>
                  <a:cubicBezTo>
                    <a:pt x="857" y="2083"/>
                    <a:pt x="1048" y="1981"/>
                    <a:pt x="1134" y="1954"/>
                  </a:cubicBezTo>
                  <a:cubicBezTo>
                    <a:pt x="895" y="1939"/>
                    <a:pt x="680" y="1833"/>
                    <a:pt x="521" y="1669"/>
                  </a:cubicBezTo>
                  <a:cubicBezTo>
                    <a:pt x="349" y="1492"/>
                    <a:pt x="243" y="1247"/>
                    <a:pt x="243" y="977"/>
                  </a:cubicBezTo>
                  <a:cubicBezTo>
                    <a:pt x="243" y="707"/>
                    <a:pt x="349" y="462"/>
                    <a:pt x="521" y="285"/>
                  </a:cubicBezTo>
                  <a:cubicBezTo>
                    <a:pt x="554" y="250"/>
                    <a:pt x="591" y="218"/>
                    <a:pt x="629" y="189"/>
                  </a:cubicBezTo>
                  <a:cubicBezTo>
                    <a:pt x="628" y="189"/>
                    <a:pt x="627" y="188"/>
                    <a:pt x="626" y="188"/>
                  </a:cubicBezTo>
                  <a:cubicBezTo>
                    <a:pt x="638" y="33"/>
                    <a:pt x="706" y="64"/>
                    <a:pt x="846" y="6"/>
                  </a:cubicBezTo>
                  <a:cubicBezTo>
                    <a:pt x="852" y="64"/>
                    <a:pt x="755" y="188"/>
                    <a:pt x="648" y="190"/>
                  </a:cubicBezTo>
                  <a:cubicBezTo>
                    <a:pt x="606" y="221"/>
                    <a:pt x="566" y="256"/>
                    <a:pt x="530" y="293"/>
                  </a:cubicBezTo>
                  <a:cubicBezTo>
                    <a:pt x="360" y="468"/>
                    <a:pt x="256" y="710"/>
                    <a:pt x="256" y="977"/>
                  </a:cubicBezTo>
                  <a:cubicBezTo>
                    <a:pt x="256" y="1244"/>
                    <a:pt x="360" y="1485"/>
                    <a:pt x="530" y="1660"/>
                  </a:cubicBezTo>
                  <a:cubicBezTo>
                    <a:pt x="699" y="1835"/>
                    <a:pt x="933" y="1943"/>
                    <a:pt x="1191" y="1943"/>
                  </a:cubicBezTo>
                  <a:cubicBezTo>
                    <a:pt x="1195" y="1943"/>
                    <a:pt x="1195" y="1943"/>
                    <a:pt x="1195" y="1943"/>
                  </a:cubicBezTo>
                  <a:moveTo>
                    <a:pt x="532" y="216"/>
                  </a:moveTo>
                  <a:cubicBezTo>
                    <a:pt x="632" y="150"/>
                    <a:pt x="586" y="116"/>
                    <a:pt x="573" y="0"/>
                  </a:cubicBezTo>
                  <a:cubicBezTo>
                    <a:pt x="529" y="18"/>
                    <a:pt x="477" y="144"/>
                    <a:pt x="532" y="216"/>
                  </a:cubicBezTo>
                  <a:close/>
                  <a:moveTo>
                    <a:pt x="442" y="336"/>
                  </a:moveTo>
                  <a:cubicBezTo>
                    <a:pt x="525" y="249"/>
                    <a:pt x="473" y="226"/>
                    <a:pt x="434" y="116"/>
                  </a:cubicBezTo>
                  <a:cubicBezTo>
                    <a:pt x="396" y="144"/>
                    <a:pt x="373" y="278"/>
                    <a:pt x="442" y="336"/>
                  </a:cubicBezTo>
                  <a:close/>
                  <a:moveTo>
                    <a:pt x="532" y="340"/>
                  </a:moveTo>
                  <a:cubicBezTo>
                    <a:pt x="614" y="370"/>
                    <a:pt x="716" y="285"/>
                    <a:pt x="720" y="239"/>
                  </a:cubicBezTo>
                  <a:cubicBezTo>
                    <a:pt x="609" y="261"/>
                    <a:pt x="563" y="228"/>
                    <a:pt x="532" y="340"/>
                  </a:cubicBezTo>
                  <a:close/>
                  <a:moveTo>
                    <a:pt x="420" y="494"/>
                  </a:moveTo>
                  <a:cubicBezTo>
                    <a:pt x="505" y="515"/>
                    <a:pt x="598" y="421"/>
                    <a:pt x="598" y="374"/>
                  </a:cubicBezTo>
                  <a:cubicBezTo>
                    <a:pt x="489" y="407"/>
                    <a:pt x="441" y="378"/>
                    <a:pt x="420" y="494"/>
                  </a:cubicBezTo>
                  <a:close/>
                  <a:moveTo>
                    <a:pt x="344" y="470"/>
                  </a:moveTo>
                  <a:cubicBezTo>
                    <a:pt x="431" y="380"/>
                    <a:pt x="376" y="356"/>
                    <a:pt x="336" y="241"/>
                  </a:cubicBezTo>
                  <a:cubicBezTo>
                    <a:pt x="296" y="270"/>
                    <a:pt x="273" y="409"/>
                    <a:pt x="344" y="470"/>
                  </a:cubicBezTo>
                  <a:close/>
                  <a:moveTo>
                    <a:pt x="284" y="608"/>
                  </a:moveTo>
                  <a:cubicBezTo>
                    <a:pt x="333" y="493"/>
                    <a:pt x="273" y="490"/>
                    <a:pt x="195" y="396"/>
                  </a:cubicBezTo>
                  <a:cubicBezTo>
                    <a:pt x="168" y="438"/>
                    <a:pt x="195" y="577"/>
                    <a:pt x="284" y="608"/>
                  </a:cubicBezTo>
                  <a:close/>
                  <a:moveTo>
                    <a:pt x="328" y="685"/>
                  </a:moveTo>
                  <a:cubicBezTo>
                    <a:pt x="425" y="688"/>
                    <a:pt x="504" y="565"/>
                    <a:pt x="493" y="514"/>
                  </a:cubicBezTo>
                  <a:cubicBezTo>
                    <a:pt x="382" y="575"/>
                    <a:pt x="323" y="555"/>
                    <a:pt x="328" y="685"/>
                  </a:cubicBezTo>
                  <a:close/>
                  <a:moveTo>
                    <a:pt x="222" y="772"/>
                  </a:moveTo>
                  <a:cubicBezTo>
                    <a:pt x="279" y="642"/>
                    <a:pt x="211" y="639"/>
                    <a:pt x="122" y="532"/>
                  </a:cubicBezTo>
                  <a:cubicBezTo>
                    <a:pt x="91" y="579"/>
                    <a:pt x="122" y="737"/>
                    <a:pt x="222" y="772"/>
                  </a:cubicBezTo>
                  <a:close/>
                  <a:moveTo>
                    <a:pt x="282" y="861"/>
                  </a:moveTo>
                  <a:cubicBezTo>
                    <a:pt x="379" y="853"/>
                    <a:pt x="444" y="722"/>
                    <a:pt x="428" y="673"/>
                  </a:cubicBezTo>
                  <a:cubicBezTo>
                    <a:pt x="325" y="745"/>
                    <a:pt x="264" y="732"/>
                    <a:pt x="282" y="861"/>
                  </a:cubicBezTo>
                  <a:close/>
                  <a:moveTo>
                    <a:pt x="200" y="938"/>
                  </a:moveTo>
                  <a:cubicBezTo>
                    <a:pt x="90" y="921"/>
                    <a:pt x="28" y="765"/>
                    <a:pt x="52" y="711"/>
                  </a:cubicBezTo>
                  <a:cubicBezTo>
                    <a:pt x="162" y="803"/>
                    <a:pt x="232" y="794"/>
                    <a:pt x="200" y="938"/>
                  </a:cubicBezTo>
                  <a:close/>
                  <a:moveTo>
                    <a:pt x="206" y="1106"/>
                  </a:moveTo>
                  <a:cubicBezTo>
                    <a:pt x="216" y="952"/>
                    <a:pt x="145" y="973"/>
                    <a:pt x="15" y="897"/>
                  </a:cubicBezTo>
                  <a:cubicBezTo>
                    <a:pt x="0" y="956"/>
                    <a:pt x="90" y="1107"/>
                    <a:pt x="206" y="1106"/>
                  </a:cubicBezTo>
                  <a:close/>
                  <a:moveTo>
                    <a:pt x="284" y="1090"/>
                  </a:moveTo>
                  <a:cubicBezTo>
                    <a:pt x="402" y="1062"/>
                    <a:pt x="457" y="888"/>
                    <a:pt x="427" y="831"/>
                  </a:cubicBezTo>
                  <a:cubicBezTo>
                    <a:pt x="314" y="940"/>
                    <a:pt x="237" y="935"/>
                    <a:pt x="284" y="1090"/>
                  </a:cubicBezTo>
                  <a:close/>
                  <a:moveTo>
                    <a:pt x="253" y="1293"/>
                  </a:moveTo>
                  <a:cubicBezTo>
                    <a:pt x="236" y="1129"/>
                    <a:pt x="165" y="1164"/>
                    <a:pt x="16" y="1107"/>
                  </a:cubicBezTo>
                  <a:cubicBezTo>
                    <a:pt x="11" y="1173"/>
                    <a:pt x="132" y="1314"/>
                    <a:pt x="253" y="1293"/>
                  </a:cubicBezTo>
                  <a:close/>
                  <a:moveTo>
                    <a:pt x="322" y="1431"/>
                  </a:moveTo>
                  <a:cubicBezTo>
                    <a:pt x="238" y="1290"/>
                    <a:pt x="188" y="1351"/>
                    <a:pt x="29" y="1361"/>
                  </a:cubicBezTo>
                  <a:cubicBezTo>
                    <a:pt x="51" y="1423"/>
                    <a:pt x="220" y="1501"/>
                    <a:pt x="322" y="1431"/>
                  </a:cubicBezTo>
                  <a:close/>
                  <a:moveTo>
                    <a:pt x="334" y="1303"/>
                  </a:moveTo>
                  <a:cubicBezTo>
                    <a:pt x="447" y="1259"/>
                    <a:pt x="477" y="1077"/>
                    <a:pt x="439" y="1024"/>
                  </a:cubicBezTo>
                  <a:cubicBezTo>
                    <a:pt x="342" y="1149"/>
                    <a:pt x="264" y="1156"/>
                    <a:pt x="334" y="1303"/>
                  </a:cubicBezTo>
                  <a:close/>
                  <a:moveTo>
                    <a:pt x="422" y="1569"/>
                  </a:moveTo>
                  <a:cubicBezTo>
                    <a:pt x="310" y="1448"/>
                    <a:pt x="275" y="1518"/>
                    <a:pt x="121" y="1562"/>
                  </a:cubicBezTo>
                  <a:cubicBezTo>
                    <a:pt x="156" y="1617"/>
                    <a:pt x="338" y="1658"/>
                    <a:pt x="422" y="1569"/>
                  </a:cubicBezTo>
                  <a:close/>
                  <a:moveTo>
                    <a:pt x="455" y="1514"/>
                  </a:moveTo>
                  <a:cubicBezTo>
                    <a:pt x="543" y="1438"/>
                    <a:pt x="513" y="1265"/>
                    <a:pt x="463" y="1229"/>
                  </a:cubicBezTo>
                  <a:cubicBezTo>
                    <a:pt x="414" y="1372"/>
                    <a:pt x="346" y="1403"/>
                    <a:pt x="455" y="1514"/>
                  </a:cubicBezTo>
                  <a:close/>
                  <a:moveTo>
                    <a:pt x="530" y="1716"/>
                  </a:moveTo>
                  <a:cubicBezTo>
                    <a:pt x="419" y="1595"/>
                    <a:pt x="383" y="1666"/>
                    <a:pt x="229" y="1709"/>
                  </a:cubicBezTo>
                  <a:cubicBezTo>
                    <a:pt x="264" y="1765"/>
                    <a:pt x="446" y="1806"/>
                    <a:pt x="530" y="1716"/>
                  </a:cubicBezTo>
                  <a:close/>
                  <a:moveTo>
                    <a:pt x="643" y="1708"/>
                  </a:moveTo>
                  <a:cubicBezTo>
                    <a:pt x="703" y="1599"/>
                    <a:pt x="607" y="1437"/>
                    <a:pt x="543" y="1420"/>
                  </a:cubicBezTo>
                  <a:cubicBezTo>
                    <a:pt x="549" y="1582"/>
                    <a:pt x="492" y="1638"/>
                    <a:pt x="643" y="1708"/>
                  </a:cubicBezTo>
                  <a:close/>
                  <a:moveTo>
                    <a:pt x="685" y="1816"/>
                  </a:moveTo>
                  <a:cubicBezTo>
                    <a:pt x="538" y="1721"/>
                    <a:pt x="520" y="1803"/>
                    <a:pt x="372" y="1889"/>
                  </a:cubicBezTo>
                  <a:cubicBezTo>
                    <a:pt x="423" y="1937"/>
                    <a:pt x="622" y="1932"/>
                    <a:pt x="685" y="1816"/>
                  </a:cubicBezTo>
                  <a:close/>
                  <a:moveTo>
                    <a:pt x="845" y="1899"/>
                  </a:moveTo>
                  <a:cubicBezTo>
                    <a:pt x="685" y="1836"/>
                    <a:pt x="683" y="1918"/>
                    <a:pt x="558" y="2029"/>
                  </a:cubicBezTo>
                  <a:cubicBezTo>
                    <a:pt x="616" y="2065"/>
                    <a:pt x="806" y="2022"/>
                    <a:pt x="845" y="1899"/>
                  </a:cubicBezTo>
                  <a:close/>
                  <a:moveTo>
                    <a:pt x="887" y="1854"/>
                  </a:moveTo>
                  <a:cubicBezTo>
                    <a:pt x="915" y="1719"/>
                    <a:pt x="761" y="1580"/>
                    <a:pt x="688" y="1583"/>
                  </a:cubicBezTo>
                  <a:cubicBezTo>
                    <a:pt x="747" y="1752"/>
                    <a:pt x="706" y="1829"/>
                    <a:pt x="887" y="1854"/>
                  </a:cubicBezTo>
                  <a:close/>
                  <a:moveTo>
                    <a:pt x="2075" y="1943"/>
                  </a:moveTo>
                  <a:cubicBezTo>
                    <a:pt x="2079" y="1943"/>
                    <a:pt x="2079" y="1943"/>
                    <a:pt x="2079" y="1943"/>
                  </a:cubicBezTo>
                  <a:cubicBezTo>
                    <a:pt x="2337" y="1943"/>
                    <a:pt x="2571" y="1835"/>
                    <a:pt x="2741" y="1660"/>
                  </a:cubicBezTo>
                  <a:cubicBezTo>
                    <a:pt x="2910" y="1485"/>
                    <a:pt x="3015" y="1244"/>
                    <a:pt x="3015" y="977"/>
                  </a:cubicBezTo>
                  <a:cubicBezTo>
                    <a:pt x="3015" y="710"/>
                    <a:pt x="2910" y="468"/>
                    <a:pt x="2741" y="293"/>
                  </a:cubicBezTo>
                  <a:cubicBezTo>
                    <a:pt x="2704" y="256"/>
                    <a:pt x="2664" y="221"/>
                    <a:pt x="2622" y="190"/>
                  </a:cubicBezTo>
                  <a:cubicBezTo>
                    <a:pt x="2515" y="188"/>
                    <a:pt x="2418" y="64"/>
                    <a:pt x="2424" y="6"/>
                  </a:cubicBezTo>
                  <a:cubicBezTo>
                    <a:pt x="2564" y="64"/>
                    <a:pt x="2632" y="33"/>
                    <a:pt x="2644" y="188"/>
                  </a:cubicBezTo>
                  <a:cubicBezTo>
                    <a:pt x="2643" y="188"/>
                    <a:pt x="2642" y="189"/>
                    <a:pt x="2641" y="189"/>
                  </a:cubicBezTo>
                  <a:cubicBezTo>
                    <a:pt x="2680" y="218"/>
                    <a:pt x="2716" y="250"/>
                    <a:pt x="2749" y="285"/>
                  </a:cubicBezTo>
                  <a:cubicBezTo>
                    <a:pt x="2921" y="462"/>
                    <a:pt x="3027" y="707"/>
                    <a:pt x="3027" y="977"/>
                  </a:cubicBezTo>
                  <a:cubicBezTo>
                    <a:pt x="3027" y="1247"/>
                    <a:pt x="2921" y="1492"/>
                    <a:pt x="2749" y="1669"/>
                  </a:cubicBezTo>
                  <a:cubicBezTo>
                    <a:pt x="2591" y="1833"/>
                    <a:pt x="2375" y="1939"/>
                    <a:pt x="2136" y="1954"/>
                  </a:cubicBezTo>
                  <a:cubicBezTo>
                    <a:pt x="2222" y="1981"/>
                    <a:pt x="2413" y="2083"/>
                    <a:pt x="2413" y="2110"/>
                  </a:cubicBezTo>
                  <a:cubicBezTo>
                    <a:pt x="2413" y="2117"/>
                    <a:pt x="2408" y="2119"/>
                    <a:pt x="2403" y="2123"/>
                  </a:cubicBezTo>
                  <a:cubicBezTo>
                    <a:pt x="2380" y="2123"/>
                    <a:pt x="2380" y="2123"/>
                    <a:pt x="2380" y="2123"/>
                  </a:cubicBezTo>
                  <a:cubicBezTo>
                    <a:pt x="2357" y="2107"/>
                    <a:pt x="2339" y="2087"/>
                    <a:pt x="2315" y="2070"/>
                  </a:cubicBezTo>
                  <a:cubicBezTo>
                    <a:pt x="2297" y="2057"/>
                    <a:pt x="2264" y="2037"/>
                    <a:pt x="2244" y="2025"/>
                  </a:cubicBezTo>
                  <a:cubicBezTo>
                    <a:pt x="2224" y="2014"/>
                    <a:pt x="2124" y="1964"/>
                    <a:pt x="2090" y="1955"/>
                  </a:cubicBezTo>
                  <a:cubicBezTo>
                    <a:pt x="2086" y="1955"/>
                    <a:pt x="2083" y="1955"/>
                    <a:pt x="2079" y="1955"/>
                  </a:cubicBezTo>
                  <a:cubicBezTo>
                    <a:pt x="2075" y="1955"/>
                    <a:pt x="2075" y="1955"/>
                    <a:pt x="2075" y="1955"/>
                  </a:cubicBezTo>
                  <a:moveTo>
                    <a:pt x="2738" y="216"/>
                  </a:moveTo>
                  <a:cubicBezTo>
                    <a:pt x="2793" y="144"/>
                    <a:pt x="2741" y="18"/>
                    <a:pt x="2697" y="0"/>
                  </a:cubicBezTo>
                  <a:cubicBezTo>
                    <a:pt x="2684" y="116"/>
                    <a:pt x="2638" y="150"/>
                    <a:pt x="2738" y="216"/>
                  </a:cubicBezTo>
                  <a:close/>
                  <a:moveTo>
                    <a:pt x="2828" y="336"/>
                  </a:moveTo>
                  <a:cubicBezTo>
                    <a:pt x="2897" y="278"/>
                    <a:pt x="2875" y="144"/>
                    <a:pt x="2836" y="116"/>
                  </a:cubicBezTo>
                  <a:cubicBezTo>
                    <a:pt x="2798" y="226"/>
                    <a:pt x="2745" y="249"/>
                    <a:pt x="2828" y="336"/>
                  </a:cubicBezTo>
                  <a:close/>
                  <a:moveTo>
                    <a:pt x="2739" y="340"/>
                  </a:moveTo>
                  <a:cubicBezTo>
                    <a:pt x="2707" y="228"/>
                    <a:pt x="2662" y="261"/>
                    <a:pt x="2550" y="239"/>
                  </a:cubicBezTo>
                  <a:cubicBezTo>
                    <a:pt x="2554" y="285"/>
                    <a:pt x="2656" y="370"/>
                    <a:pt x="2739" y="340"/>
                  </a:cubicBezTo>
                  <a:close/>
                  <a:moveTo>
                    <a:pt x="2850" y="494"/>
                  </a:moveTo>
                  <a:cubicBezTo>
                    <a:pt x="2829" y="378"/>
                    <a:pt x="2781" y="407"/>
                    <a:pt x="2672" y="374"/>
                  </a:cubicBezTo>
                  <a:cubicBezTo>
                    <a:pt x="2672" y="421"/>
                    <a:pt x="2765" y="515"/>
                    <a:pt x="2850" y="494"/>
                  </a:cubicBezTo>
                  <a:close/>
                  <a:moveTo>
                    <a:pt x="2926" y="470"/>
                  </a:moveTo>
                  <a:cubicBezTo>
                    <a:pt x="2998" y="409"/>
                    <a:pt x="2974" y="270"/>
                    <a:pt x="2934" y="241"/>
                  </a:cubicBezTo>
                  <a:cubicBezTo>
                    <a:pt x="2894" y="356"/>
                    <a:pt x="2839" y="380"/>
                    <a:pt x="2926" y="470"/>
                  </a:cubicBezTo>
                  <a:close/>
                  <a:moveTo>
                    <a:pt x="2987" y="608"/>
                  </a:moveTo>
                  <a:cubicBezTo>
                    <a:pt x="3075" y="577"/>
                    <a:pt x="3103" y="438"/>
                    <a:pt x="3075" y="396"/>
                  </a:cubicBezTo>
                  <a:cubicBezTo>
                    <a:pt x="2997" y="490"/>
                    <a:pt x="2937" y="493"/>
                    <a:pt x="2987" y="608"/>
                  </a:cubicBezTo>
                  <a:close/>
                  <a:moveTo>
                    <a:pt x="2943" y="685"/>
                  </a:moveTo>
                  <a:cubicBezTo>
                    <a:pt x="2947" y="555"/>
                    <a:pt x="2888" y="575"/>
                    <a:pt x="2777" y="514"/>
                  </a:cubicBezTo>
                  <a:cubicBezTo>
                    <a:pt x="2766" y="565"/>
                    <a:pt x="2846" y="688"/>
                    <a:pt x="2943" y="685"/>
                  </a:cubicBezTo>
                  <a:close/>
                  <a:moveTo>
                    <a:pt x="3048" y="772"/>
                  </a:moveTo>
                  <a:cubicBezTo>
                    <a:pt x="3148" y="737"/>
                    <a:pt x="3179" y="579"/>
                    <a:pt x="3148" y="532"/>
                  </a:cubicBezTo>
                  <a:cubicBezTo>
                    <a:pt x="3060" y="639"/>
                    <a:pt x="2992" y="642"/>
                    <a:pt x="3048" y="772"/>
                  </a:cubicBezTo>
                  <a:close/>
                  <a:moveTo>
                    <a:pt x="2988" y="861"/>
                  </a:moveTo>
                  <a:cubicBezTo>
                    <a:pt x="3007" y="732"/>
                    <a:pt x="2946" y="745"/>
                    <a:pt x="2843" y="673"/>
                  </a:cubicBezTo>
                  <a:cubicBezTo>
                    <a:pt x="2826" y="722"/>
                    <a:pt x="2891" y="853"/>
                    <a:pt x="2988" y="861"/>
                  </a:cubicBezTo>
                  <a:close/>
                  <a:moveTo>
                    <a:pt x="3071" y="938"/>
                  </a:moveTo>
                  <a:cubicBezTo>
                    <a:pt x="3038" y="794"/>
                    <a:pt x="3108" y="803"/>
                    <a:pt x="3219" y="711"/>
                  </a:cubicBezTo>
                  <a:cubicBezTo>
                    <a:pt x="3242" y="765"/>
                    <a:pt x="3180" y="921"/>
                    <a:pt x="3071" y="938"/>
                  </a:cubicBezTo>
                  <a:close/>
                  <a:moveTo>
                    <a:pt x="3065" y="1106"/>
                  </a:moveTo>
                  <a:cubicBezTo>
                    <a:pt x="3180" y="1107"/>
                    <a:pt x="3270" y="956"/>
                    <a:pt x="3255" y="897"/>
                  </a:cubicBezTo>
                  <a:cubicBezTo>
                    <a:pt x="3126" y="973"/>
                    <a:pt x="3055" y="952"/>
                    <a:pt x="3065" y="1106"/>
                  </a:cubicBezTo>
                  <a:close/>
                  <a:moveTo>
                    <a:pt x="2986" y="1090"/>
                  </a:moveTo>
                  <a:cubicBezTo>
                    <a:pt x="3034" y="935"/>
                    <a:pt x="2956" y="940"/>
                    <a:pt x="2843" y="831"/>
                  </a:cubicBezTo>
                  <a:cubicBezTo>
                    <a:pt x="2814" y="888"/>
                    <a:pt x="2868" y="1062"/>
                    <a:pt x="2986" y="1090"/>
                  </a:cubicBezTo>
                  <a:close/>
                  <a:moveTo>
                    <a:pt x="3017" y="1293"/>
                  </a:moveTo>
                  <a:cubicBezTo>
                    <a:pt x="3138" y="1314"/>
                    <a:pt x="3259" y="1173"/>
                    <a:pt x="3254" y="1107"/>
                  </a:cubicBezTo>
                  <a:cubicBezTo>
                    <a:pt x="3105" y="1164"/>
                    <a:pt x="3034" y="1129"/>
                    <a:pt x="3017" y="1293"/>
                  </a:cubicBezTo>
                  <a:close/>
                  <a:moveTo>
                    <a:pt x="2949" y="1431"/>
                  </a:moveTo>
                  <a:cubicBezTo>
                    <a:pt x="3050" y="1501"/>
                    <a:pt x="3219" y="1423"/>
                    <a:pt x="3242" y="1361"/>
                  </a:cubicBezTo>
                  <a:cubicBezTo>
                    <a:pt x="3082" y="1351"/>
                    <a:pt x="3032" y="1290"/>
                    <a:pt x="2949" y="1431"/>
                  </a:cubicBezTo>
                  <a:close/>
                  <a:moveTo>
                    <a:pt x="2937" y="1303"/>
                  </a:moveTo>
                  <a:cubicBezTo>
                    <a:pt x="3006" y="1156"/>
                    <a:pt x="2928" y="1149"/>
                    <a:pt x="2832" y="1024"/>
                  </a:cubicBezTo>
                  <a:cubicBezTo>
                    <a:pt x="2794" y="1077"/>
                    <a:pt x="2823" y="1259"/>
                    <a:pt x="2937" y="1303"/>
                  </a:cubicBezTo>
                  <a:close/>
                  <a:moveTo>
                    <a:pt x="2848" y="1569"/>
                  </a:moveTo>
                  <a:cubicBezTo>
                    <a:pt x="2933" y="1658"/>
                    <a:pt x="3114" y="1617"/>
                    <a:pt x="3149" y="1562"/>
                  </a:cubicBezTo>
                  <a:cubicBezTo>
                    <a:pt x="2996" y="1518"/>
                    <a:pt x="2960" y="1448"/>
                    <a:pt x="2848" y="1569"/>
                  </a:cubicBezTo>
                  <a:close/>
                  <a:moveTo>
                    <a:pt x="2816" y="1514"/>
                  </a:moveTo>
                  <a:cubicBezTo>
                    <a:pt x="2924" y="1403"/>
                    <a:pt x="2856" y="1372"/>
                    <a:pt x="2808" y="1229"/>
                  </a:cubicBezTo>
                  <a:cubicBezTo>
                    <a:pt x="2757" y="1265"/>
                    <a:pt x="2727" y="1438"/>
                    <a:pt x="2816" y="1514"/>
                  </a:cubicBezTo>
                  <a:close/>
                  <a:moveTo>
                    <a:pt x="2740" y="1716"/>
                  </a:moveTo>
                  <a:cubicBezTo>
                    <a:pt x="2824" y="1806"/>
                    <a:pt x="3006" y="1765"/>
                    <a:pt x="3041" y="1709"/>
                  </a:cubicBezTo>
                  <a:cubicBezTo>
                    <a:pt x="2887" y="1666"/>
                    <a:pt x="2852" y="1595"/>
                    <a:pt x="2740" y="1716"/>
                  </a:cubicBezTo>
                  <a:close/>
                  <a:moveTo>
                    <a:pt x="2627" y="1708"/>
                  </a:moveTo>
                  <a:cubicBezTo>
                    <a:pt x="2778" y="1638"/>
                    <a:pt x="2721" y="1582"/>
                    <a:pt x="2728" y="1420"/>
                  </a:cubicBezTo>
                  <a:cubicBezTo>
                    <a:pt x="2663" y="1437"/>
                    <a:pt x="2567" y="1599"/>
                    <a:pt x="2627" y="1708"/>
                  </a:cubicBezTo>
                  <a:close/>
                  <a:moveTo>
                    <a:pt x="2585" y="1816"/>
                  </a:moveTo>
                  <a:cubicBezTo>
                    <a:pt x="2648" y="1932"/>
                    <a:pt x="2848" y="1937"/>
                    <a:pt x="2898" y="1889"/>
                  </a:cubicBezTo>
                  <a:cubicBezTo>
                    <a:pt x="2751" y="1803"/>
                    <a:pt x="2732" y="1721"/>
                    <a:pt x="2585" y="1816"/>
                  </a:cubicBezTo>
                  <a:close/>
                  <a:moveTo>
                    <a:pt x="2425" y="1899"/>
                  </a:moveTo>
                  <a:cubicBezTo>
                    <a:pt x="2464" y="2022"/>
                    <a:pt x="2654" y="2065"/>
                    <a:pt x="2712" y="2029"/>
                  </a:cubicBezTo>
                  <a:cubicBezTo>
                    <a:pt x="2587" y="1918"/>
                    <a:pt x="2585" y="1836"/>
                    <a:pt x="2425" y="1899"/>
                  </a:cubicBezTo>
                  <a:close/>
                  <a:moveTo>
                    <a:pt x="2582" y="1583"/>
                  </a:moveTo>
                  <a:cubicBezTo>
                    <a:pt x="2509" y="1580"/>
                    <a:pt x="2355" y="1719"/>
                    <a:pt x="2383" y="1854"/>
                  </a:cubicBezTo>
                  <a:cubicBezTo>
                    <a:pt x="2565" y="1829"/>
                    <a:pt x="2523" y="1752"/>
                    <a:pt x="2582" y="1583"/>
                  </a:cubicBezTo>
                  <a:close/>
                  <a:moveTo>
                    <a:pt x="2582" y="1583"/>
                  </a:moveTo>
                  <a:cubicBezTo>
                    <a:pt x="2582" y="1583"/>
                    <a:pt x="2582" y="1583"/>
                    <a:pt x="2582" y="1583"/>
                  </a:cubicBezTo>
                </a:path>
              </a:pathLst>
            </a:custGeom>
            <a:gradFill>
              <a:gsLst>
                <a:gs pos="0">
                  <a:schemeClr val="bg1"/>
                </a:gs>
                <a:gs pos="100000">
                  <a:schemeClr val="bg1"/>
                </a:gs>
              </a:gsLst>
              <a:lin ang="2700000" scaled="0"/>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阿里巴巴普惠体 B" panose="00020600040101010101" pitchFamily="18" charset="-122"/>
                <a:ea typeface="阿里巴巴普惠体 B" panose="00020600040101010101" pitchFamily="18" charset="-122"/>
                <a:cs typeface="+mn-cs"/>
              </a:endParaRPr>
            </a:p>
          </p:txBody>
        </p:sp>
        <p:grpSp>
          <p:nvGrpSpPr>
            <p:cNvPr id="37" name="组合 36"/>
            <p:cNvGrpSpPr/>
            <p:nvPr/>
          </p:nvGrpSpPr>
          <p:grpSpPr>
            <a:xfrm>
              <a:off x="8087546" y="2707191"/>
              <a:ext cx="2241367" cy="1425307"/>
              <a:chOff x="2076161" y="2614858"/>
              <a:chExt cx="2241367" cy="1425307"/>
            </a:xfrm>
          </p:grpSpPr>
          <p:sp>
            <p:nvSpPr>
              <p:cNvPr id="38" name="矩形 37"/>
              <p:cNvSpPr/>
              <p:nvPr/>
            </p:nvSpPr>
            <p:spPr>
              <a:xfrm>
                <a:off x="2840076" y="2614858"/>
                <a:ext cx="500458" cy="646331"/>
              </a:xfrm>
              <a:prstGeom prst="rect">
                <a:avLst/>
              </a:prstGeom>
            </p:spPr>
            <p:txBody>
              <a:bodyPr wrap="none">
                <a:spAutoFit/>
              </a:bodyPr>
              <a:lstStyle/>
              <a:p>
                <a:r>
                  <a:rPr lang="en-US" altLang="zh-CN" sz="3600" b="1" kern="100" dirty="0">
                    <a:solidFill>
                      <a:schemeClr val="bg1"/>
                    </a:solidFill>
                    <a:ea typeface="+mj-ea"/>
                  </a:rPr>
                  <a:t>B</a:t>
                </a:r>
                <a:endParaRPr lang="zh-CN" altLang="en-US" sz="3600" b="1" dirty="0">
                  <a:solidFill>
                    <a:schemeClr val="bg1"/>
                  </a:solidFill>
                  <a:ea typeface="+mj-ea"/>
                </a:endParaRPr>
              </a:p>
            </p:txBody>
          </p:sp>
          <p:sp>
            <p:nvSpPr>
              <p:cNvPr id="39" name="文本框 38"/>
              <p:cNvSpPr txBox="1"/>
              <p:nvPr/>
            </p:nvSpPr>
            <p:spPr>
              <a:xfrm>
                <a:off x="2076161" y="3209168"/>
                <a:ext cx="2241367" cy="830997"/>
              </a:xfrm>
              <a:prstGeom prst="rect">
                <a:avLst/>
              </a:prstGeom>
              <a:noFill/>
            </p:spPr>
            <p:txBody>
              <a:bodyPr wrap="square" rtlCol="0">
                <a:spAutoFit/>
              </a:bodyPr>
              <a:lstStyle/>
              <a:p>
                <a:pPr algn="ctr"/>
                <a:r>
                  <a:rPr lang="zh-CN" altLang="en-US" sz="2400" spc="200" dirty="0">
                    <a:solidFill>
                      <a:schemeClr val="bg1"/>
                    </a:solidFill>
                    <a:latin typeface="+mj-ea"/>
                    <a:ea typeface="+mj-ea"/>
                  </a:rPr>
                  <a:t>删除实习生数据</a:t>
                </a:r>
                <a:endParaRPr lang="zh-CN" altLang="en-US" sz="2400" spc="200" dirty="0">
                  <a:solidFill>
                    <a:schemeClr val="bg1"/>
                  </a:solidFill>
                  <a:latin typeface="+mj-ea"/>
                  <a:ea typeface="+mj-ea"/>
                </a:endParaRPr>
              </a:p>
            </p:txBody>
          </p:sp>
        </p:grpSp>
      </p:gr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TABLE_ENDDRAG_ORIGIN_RECT" val="452*310"/>
  <p:tag name="TABLE_ENDDRAG_RECT" val="40*112*452*310"/>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TABLE_ENDDRAG_ORIGIN_RECT" val="859*346"/>
  <p:tag name="TABLE_ENDDRAG_RECT" val="52*130*859*346"/>
</p:tagLst>
</file>

<file path=ppt/tags/tag25.xml><?xml version="1.0" encoding="utf-8"?>
<p:tagLst xmlns:p="http://schemas.openxmlformats.org/presentationml/2006/main">
  <p:tag name="commondata" val="eyJoZGlkIjoiMDYwZTJjNzUyYmI4MDVlNmU3YzBjOWNiNmZiNzQ4ZjI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北理">
      <a:dk1>
        <a:sysClr val="windowText" lastClr="000000"/>
      </a:dk1>
      <a:lt1>
        <a:sysClr val="window" lastClr="FFFFFF"/>
      </a:lt1>
      <a:dk2>
        <a:srgbClr val="44546A"/>
      </a:dk2>
      <a:lt2>
        <a:srgbClr val="E7E6E6"/>
      </a:lt2>
      <a:accent1>
        <a:srgbClr val="269999"/>
      </a:accent1>
      <a:accent2>
        <a:srgbClr val="066E6E"/>
      </a:accent2>
      <a:accent3>
        <a:srgbClr val="A5A5A5"/>
      </a:accent3>
      <a:accent4>
        <a:srgbClr val="FFC000"/>
      </a:accent4>
      <a:accent5>
        <a:srgbClr val="4472C4"/>
      </a:accent5>
      <a:accent6>
        <a:srgbClr val="70AD47"/>
      </a:accent6>
      <a:hlink>
        <a:srgbClr val="0563C1"/>
      </a:hlink>
      <a:folHlink>
        <a:srgbClr val="954F72"/>
      </a:folHlink>
    </a:clrScheme>
    <a:fontScheme name="阿里巴巴">
      <a:majorFont>
        <a:latin typeface="阿里巴巴普惠体 R"/>
        <a:ea typeface="阿里巴巴普惠体 B"/>
        <a:cs typeface=""/>
      </a:majorFont>
      <a:minorFont>
        <a:latin typeface="阿里巴巴普惠体 R"/>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6195</Words>
  <Application>WPS 演示</Application>
  <PresentationFormat>宽屏</PresentationFormat>
  <Paragraphs>752</Paragraphs>
  <Slides>36</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36</vt:i4>
      </vt:variant>
    </vt:vector>
  </HeadingPairs>
  <TitlesOfParts>
    <vt:vector size="59" baseType="lpstr">
      <vt:lpstr>Arial</vt:lpstr>
      <vt:lpstr>宋体</vt:lpstr>
      <vt:lpstr>Wingdings</vt:lpstr>
      <vt:lpstr>Source Han Sans Light</vt:lpstr>
      <vt:lpstr>阿里巴巴普惠体 R</vt:lpstr>
      <vt:lpstr>阿里巴巴普惠体 B</vt:lpstr>
      <vt:lpstr>苹方 中等</vt:lpstr>
      <vt:lpstr>苹方 特粗</vt:lpstr>
      <vt:lpstr>Calibri Light</vt:lpstr>
      <vt:lpstr>等线</vt:lpstr>
      <vt:lpstr>苹方 常规</vt:lpstr>
      <vt:lpstr>Segoe UI Light</vt:lpstr>
      <vt:lpstr>Espacio Novo Medium</vt:lpstr>
      <vt:lpstr>微软雅黑</vt:lpstr>
      <vt:lpstr>Arial Unicode MS</vt:lpstr>
      <vt:lpstr>Didot</vt:lpstr>
      <vt:lpstr>Arial</vt:lpstr>
      <vt:lpstr>Times New Roman</vt:lpstr>
      <vt:lpstr>Calibri</vt:lpstr>
      <vt:lpstr>Calibri</vt:lpstr>
      <vt:lpstr>Segoe UI Light</vt:lpstr>
      <vt:lpstr>阿里巴巴普惠体 R</vt:lpstr>
      <vt:lpstr>Office 主题​​</vt:lpstr>
      <vt:lpstr>求职推荐</vt:lpstr>
      <vt:lpstr>PowerPoint 演示文稿</vt:lpstr>
      <vt:lpstr>选题背景与数据处理</vt:lpstr>
      <vt:lpstr>研究背景</vt:lpstr>
      <vt:lpstr>研究意义及探索思路</vt:lpstr>
      <vt:lpstr>研究目的</vt:lpstr>
      <vt:lpstr>数据预处理与特征选择</vt:lpstr>
      <vt:lpstr>原始数据集样本</vt:lpstr>
      <vt:lpstr>数据预处理</vt:lpstr>
      <vt:lpstr>数据处理</vt:lpstr>
      <vt:lpstr>数据处理</vt:lpstr>
      <vt:lpstr>数据处理</vt:lpstr>
      <vt:lpstr>PowerPoint 演示文稿</vt:lpstr>
      <vt:lpstr>PowerPoint 演示文稿</vt:lpstr>
      <vt:lpstr>找什么工作？</vt:lpstr>
      <vt:lpstr>去哪儿找工作？</vt:lpstr>
      <vt:lpstr>工资预测模型</vt:lpstr>
      <vt:lpstr>选择模型</vt:lpstr>
      <vt:lpstr>决策树回归模型训练</vt:lpstr>
      <vt:lpstr>决策树回归-可视化</vt:lpstr>
      <vt:lpstr>决策树回归-特征重要性</vt:lpstr>
      <vt:lpstr>线性回归-可视化</vt:lpstr>
      <vt:lpstr>PowerPoint 演示文稿</vt:lpstr>
      <vt:lpstr>线性回归-结果分析</vt:lpstr>
      <vt:lpstr>随机森林</vt:lpstr>
      <vt:lpstr>随机森林对比分析</vt:lpstr>
      <vt:lpstr>随机森林对比分析</vt:lpstr>
      <vt:lpstr>随机森林预测情况</vt:lpstr>
      <vt:lpstr>基于TPE对GBDT进行优化</vt:lpstr>
      <vt:lpstr>PowerPoint 演示文稿</vt:lpstr>
      <vt:lpstr>总结与建议</vt:lpstr>
      <vt:lpstr>结论建议</vt:lpstr>
      <vt:lpstr>BONUS: GBDT+LR对CTR进行预估</vt:lpstr>
      <vt:lpstr>PowerPoint 演示文稿</vt:lpstr>
      <vt:lpstr>PowerPoint 演示文稿</vt:lpstr>
      <vt:lpstr>感谢聆听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张伟崇 张伟崇</dc:creator>
  <cp:lastModifiedBy>cc</cp:lastModifiedBy>
  <cp:revision>99</cp:revision>
  <dcterms:created xsi:type="dcterms:W3CDTF">2018-09-13T10:09:00Z</dcterms:created>
  <dcterms:modified xsi:type="dcterms:W3CDTF">2024-01-07T05:22:05Z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888AB888D38947C4806058D0D8400A71_12</vt:lpwstr>
  </property>
</Properties>
</file>